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79" r:id="rId3"/>
    <p:sldId id="280" r:id="rId4"/>
    <p:sldId id="270" r:id="rId5"/>
    <p:sldId id="284" r:id="rId6"/>
    <p:sldId id="266" r:id="rId7"/>
    <p:sldId id="271" r:id="rId8"/>
    <p:sldId id="281" r:id="rId9"/>
    <p:sldId id="267" r:id="rId10"/>
    <p:sldId id="283" r:id="rId11"/>
    <p:sldId id="272" r:id="rId12"/>
    <p:sldId id="273" r:id="rId13"/>
    <p:sldId id="268" r:id="rId14"/>
    <p:sldId id="282" r:id="rId15"/>
    <p:sldId id="274" r:id="rId16"/>
    <p:sldId id="275" r:id="rId17"/>
    <p:sldId id="276" r:id="rId18"/>
    <p:sldId id="277" r:id="rId19"/>
    <p:sldId id="258" r:id="rId20"/>
    <p:sldId id="285" r:id="rId21"/>
    <p:sldId id="278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6B3B2EB-4421-4DC3-AA2A-5B9B790BBDC8}" v="1011" dt="2019-05-28T11:53:49.4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2746" autoAdjust="0"/>
  </p:normalViewPr>
  <p:slideViewPr>
    <p:cSldViewPr snapToGrid="0">
      <p:cViewPr varScale="1">
        <p:scale>
          <a:sx n="59" d="100"/>
          <a:sy n="59" d="100"/>
        </p:scale>
        <p:origin x="11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28978-2A52-431F-9844-49581AD72E2D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82B36-E22F-4B6D-9695-146629F4D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912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-Push two thoughts out for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82B36-E22F-4B6D-9695-146629F4D0B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9359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Penalty needs to be differentiable – so non-differentiable constraints are not allowed</a:t>
            </a:r>
          </a:p>
          <a:p>
            <a:r>
              <a:rPr lang="en-US" dirty="0"/>
              <a:t>- SGD: Improved gradient computation efficiency but stochasticity/noise in the learning algorithm; possibility of picking local minima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82B36-E22F-4B6D-9695-146629F4D0B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283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Use statistical theory to provide guarantees</a:t>
            </a:r>
          </a:p>
          <a:p>
            <a:r>
              <a:rPr lang="en-US" dirty="0"/>
              <a:t>- Too many samples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82B36-E22F-4B6D-9695-146629F4D0B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349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Penalty needs to be differentiable – so non-differentiable constraints are not allowed</a:t>
            </a:r>
          </a:p>
          <a:p>
            <a:r>
              <a:rPr lang="en-US" dirty="0"/>
              <a:t>- SGD: Improved gradient computation efficiency but stochasticity/noise in the learning algorithm; possibility of picking local minima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82B36-E22F-4B6D-9695-146629F4D0B2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0449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Penalty needs to be differentiable – so non-differentiable constraints are not allowed</a:t>
            </a:r>
          </a:p>
          <a:p>
            <a:r>
              <a:rPr lang="en-US" dirty="0"/>
              <a:t>- SGD: Improved gradient computation efficiency but stochasticity/noise in the learning algorithm; possibility of picking local minima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D182B36-E22F-4B6D-9695-146629F4D0B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3407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3035B-D7B5-41C3-8790-E4E17331E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B279EE-D420-4D8E-A78A-ED57CF4BDC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6DB128-C65B-48DB-9505-253CB7F49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882EB0-75F4-4AAD-942D-C7C5A08BE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51748-956A-4CEC-9A76-989697FBF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716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8A858-86E3-4BD7-8AEB-3013FD059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3C9F92-B24A-4CCA-8D32-A06841214F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D89728-BA1F-4E16-B420-632D4E97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E5145C-4211-4A13-8B30-D3E4119A3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EC760-1CC7-4A18-AE2F-4E6490A9F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90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A0D88FE-7877-41B2-939D-B159DEAD2D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653B91-7F55-4613-A870-D6517FAEFC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6EABA1-7393-41C9-B36D-4BC1879FC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B12918-D8B2-4E40-8366-EB88C69DF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22E31-189D-4154-B4FC-10113EC47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37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F724A-C0AC-46E1-A35E-62AAEDF5E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22B7F-E64C-45F3-BEA2-4BD19C72A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995C9-02F0-4A5D-A96F-5B5DA748E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3B9DCE-E61D-48CF-9AF6-6C4C4A1CD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623A4-D907-4B97-9AA6-2D1B3FFE2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2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D300BC-C160-495A-A82D-F52664BA5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300726-9CD7-4BB9-A483-1E3DEF691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EA5356-C535-4DCB-89C4-19F70D549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6DDDA-5119-4B9E-96DB-75EFF1D81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BB6D3-70CC-4405-86A4-0D487FD26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97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9A231-3BAE-4179-B29B-2B774C9699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2AAAA9-21FA-4E59-9683-55B816326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518C0D-DA1B-4EEC-AE25-BC916D8DA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26F18E-5C76-48B0-B7E8-77F0BEAB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B769D4-8AD6-485E-9667-DCF89A3A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68646-5E01-4785-B9E5-A60C87434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71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726DF-E611-43D2-A77E-C753C7989D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69A726-F50D-4BA3-A7A4-1E842CA9A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13C229-7DF7-4262-9A99-C2C72C0EBD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F5A49D-3E58-4F1C-BF45-9C7FC61D1C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4073E4F-03C2-4600-9695-5BCECED00E7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1D9822-0ABB-4188-B328-4EEE149D0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55CC2B4-77BD-4688-86EF-981A7FDC1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286C57-C0FE-40B9-880E-B0528871C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26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96E64-1104-4096-86AB-3E77515B3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1279957-7C13-4BAC-9D85-247815744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F4B308-98E2-4E57-BD02-A21AA33E8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9B3E34-596B-48E5-9989-57F765CCC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87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95BC5-16D0-4F08-B341-381EFB647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DE765C-CF83-4553-9CC8-EDD46699F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94990D-7B0A-428A-A56A-E5911F0AF1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57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EA1E76-5EA3-4504-B0E4-CF2B7E07B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C196F-4291-46A0-B8F3-58538C73A3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18C05D-6DDD-4BC6-B8F6-85B9E08E02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F6F344-AAAF-403C-832D-1D0CEF30F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782497-9C1E-4C8F-96B1-67799459C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87E16-A105-4971-9C51-D3453A8CB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18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7D0E9-6ADE-4F6B-AB4C-061D3E3867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98E31D-1948-4B7A-810A-68B9FD2003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9E739-E906-4D13-8512-CD57AFA4F7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89EC2-AACA-4892-BB4F-F0DB36950D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360A18-E625-4720-8A46-A53859502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B777D5-77EC-49A3-842D-528968E1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09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2828F0B-D444-4F48-A646-30B95CB5C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A6D536-9169-4E45-97AC-236FA7FCC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281937-9799-44E9-A309-833BF9EA3C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48C5F1-7D8E-4F8C-B6E9-536D3DCC5C73}" type="datetimeFigureOut">
              <a:rPr lang="en-US" smtClean="0"/>
              <a:t>11/6/2019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B5BA0A-2FD9-4743-867E-E2AA63C7F0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40AF26-35D2-4A7D-862A-A58FF4EF4A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B4D713-478D-4894-A529-CE1BC55DC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721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336F5-917D-4BB0-BA74-3C561CA165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Checking Probabilistic Properties of Neural Networks via </a:t>
            </a:r>
            <a:br>
              <a:rPr lang="en-US" dirty="0"/>
            </a:br>
            <a:r>
              <a:rPr lang="en-US" dirty="0"/>
              <a:t>Symbolic Methods and Sampling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32572C-3003-4959-BA04-ABC267DF40D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Ravi Mangal		Aditya V. Nori		Alessandro </a:t>
            </a:r>
            <a:r>
              <a:rPr lang="en-US" dirty="0" err="1"/>
              <a:t>Orso</a:t>
            </a:r>
            <a:endParaRPr lang="en-US" dirty="0"/>
          </a:p>
        </p:txBody>
      </p:sp>
      <p:pic>
        <p:nvPicPr>
          <p:cNvPr id="5" name="Picture 4" descr="A close up of a sign&#10;&#10;Description automatically generated">
            <a:extLst>
              <a:ext uri="{FF2B5EF4-FFF2-40B4-BE49-F238E27FC236}">
                <a16:creationId xmlns:a16="http://schemas.microsoft.com/office/drawing/2014/main" id="{B31621AA-A614-4BDC-ADA9-1C564ADB51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7597" y="4756207"/>
            <a:ext cx="2372532" cy="1003185"/>
          </a:xfrm>
          <a:prstGeom prst="rect">
            <a:avLst/>
          </a:prstGeom>
        </p:spPr>
      </p:pic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F6E08F1B-ED5D-4966-AEB1-F2A7131FCB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672" y="4720222"/>
            <a:ext cx="2576733" cy="1259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25254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AA1BDF-99A7-42BB-BAFF-96E765720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black-box of learning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5C9E8EF9-2A3C-4699-9A9F-B7B80B544EBA}"/>
              </a:ext>
            </a:extLst>
          </p:cNvPr>
          <p:cNvSpPr/>
          <p:nvPr/>
        </p:nvSpPr>
        <p:spPr>
          <a:xfrm>
            <a:off x="7164562" y="3480071"/>
            <a:ext cx="1105305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Verifier/Tester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EF78EB-0F10-4CF3-9BD1-34CB95AA40C2}"/>
              </a:ext>
            </a:extLst>
          </p:cNvPr>
          <p:cNvSpPr/>
          <p:nvPr/>
        </p:nvSpPr>
        <p:spPr>
          <a:xfrm>
            <a:off x="7286176" y="2597937"/>
            <a:ext cx="862076" cy="4868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7784728-D8D0-4572-8E2C-99E577719160}"/>
              </a:ext>
            </a:extLst>
          </p:cNvPr>
          <p:cNvSpPr/>
          <p:nvPr/>
        </p:nvSpPr>
        <p:spPr>
          <a:xfrm>
            <a:off x="4997998" y="3480070"/>
            <a:ext cx="1281545" cy="596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Neural Network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E2CE7D28-CCB7-4981-B796-C271C9AEDB80}"/>
              </a:ext>
            </a:extLst>
          </p:cNvPr>
          <p:cNvCxnSpPr>
            <a:cxnSpLocks/>
            <a:stCxn id="6" idx="3"/>
            <a:endCxn id="4" idx="1"/>
          </p:cNvCxnSpPr>
          <p:nvPr/>
        </p:nvCxnSpPr>
        <p:spPr>
          <a:xfrm>
            <a:off x="6279543" y="3778566"/>
            <a:ext cx="8850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A1F027-4734-4D8D-8D71-E74177ADD209}"/>
              </a:ext>
            </a:extLst>
          </p:cNvPr>
          <p:cNvCxnSpPr>
            <a:cxnSpLocks/>
            <a:stCxn id="5" idx="2"/>
            <a:endCxn id="4" idx="0"/>
          </p:cNvCxnSpPr>
          <p:nvPr/>
        </p:nvCxnSpPr>
        <p:spPr>
          <a:xfrm>
            <a:off x="7717214" y="3084741"/>
            <a:ext cx="1" cy="395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475F650A-5DA6-4F6B-B4A9-256B15FB4B21}"/>
              </a:ext>
            </a:extLst>
          </p:cNvPr>
          <p:cNvSpPr/>
          <p:nvPr/>
        </p:nvSpPr>
        <p:spPr>
          <a:xfrm>
            <a:off x="9206836" y="3480070"/>
            <a:ext cx="1744986" cy="596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Proof/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Counterexample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99E048C-7497-4C1C-B1D2-0598BA85FD9D}"/>
              </a:ext>
            </a:extLst>
          </p:cNvPr>
          <p:cNvCxnSpPr>
            <a:cxnSpLocks/>
            <a:stCxn id="4" idx="3"/>
            <a:endCxn id="9" idx="1"/>
          </p:cNvCxnSpPr>
          <p:nvPr/>
        </p:nvCxnSpPr>
        <p:spPr>
          <a:xfrm flipV="1">
            <a:off x="8269867" y="3778566"/>
            <a:ext cx="93696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6AF93130-1952-4D37-A68E-55EAB5F79E18}"/>
              </a:ext>
            </a:extLst>
          </p:cNvPr>
          <p:cNvSpPr/>
          <p:nvPr/>
        </p:nvSpPr>
        <p:spPr>
          <a:xfrm>
            <a:off x="1084583" y="3480070"/>
            <a:ext cx="1281545" cy="596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7F9B85B6-1492-47D0-8D5B-39AFFEDBDE27}"/>
              </a:ext>
            </a:extLst>
          </p:cNvPr>
          <p:cNvSpPr/>
          <p:nvPr/>
        </p:nvSpPr>
        <p:spPr>
          <a:xfrm>
            <a:off x="3095020" y="3480071"/>
            <a:ext cx="1105305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Learner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0C9946D2-06E0-47B2-8675-436BEC1B0D33}"/>
              </a:ext>
            </a:extLst>
          </p:cNvPr>
          <p:cNvCxnSpPr>
            <a:cxnSpLocks/>
            <a:stCxn id="18" idx="3"/>
            <a:endCxn id="20" idx="1"/>
          </p:cNvCxnSpPr>
          <p:nvPr/>
        </p:nvCxnSpPr>
        <p:spPr>
          <a:xfrm>
            <a:off x="2366128" y="3778566"/>
            <a:ext cx="72889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9967FED-576C-4BC6-ADD9-940C2AE8626B}"/>
              </a:ext>
            </a:extLst>
          </p:cNvPr>
          <p:cNvCxnSpPr>
            <a:cxnSpLocks/>
            <a:stCxn id="20" idx="3"/>
            <a:endCxn id="6" idx="1"/>
          </p:cNvCxnSpPr>
          <p:nvPr/>
        </p:nvCxnSpPr>
        <p:spPr>
          <a:xfrm flipV="1">
            <a:off x="4200325" y="3778566"/>
            <a:ext cx="79767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2417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30BC-1A24-4143-8384-431605811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neural networks trained?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85ED2E-5BA8-499F-8BA3-C191D5225B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Inherently relies on the differentiability of neural networks with respect to the parameter</a:t>
            </a:r>
          </a:p>
          <a:p>
            <a:endParaRPr lang="en-US" dirty="0"/>
          </a:p>
          <a:p>
            <a:r>
              <a:rPr lang="en-US" dirty="0"/>
              <a:t>Construct a loss function to capture the closeness of the neural network output to expected output</a:t>
            </a:r>
          </a:p>
          <a:p>
            <a:endParaRPr lang="en-US" dirty="0"/>
          </a:p>
          <a:p>
            <a:r>
              <a:rPr lang="en-US" dirty="0"/>
              <a:t>Minimize the loss function using gradient descent</a:t>
            </a:r>
          </a:p>
        </p:txBody>
      </p:sp>
    </p:spTree>
    <p:extLst>
      <p:ext uri="{BB962C8B-B14F-4D97-AF65-F5344CB8AC3E}">
        <p14:creationId xmlns:p14="http://schemas.microsoft.com/office/powerpoint/2010/main" val="3310521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7B12-4DAF-435C-B5E2-317779679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B63EA-7830-4B52-AD87-3AA1F1DCC8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B63EA-7830-4B52-AD87-3AA1F1DCC8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7046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F30F9-D6D0-4CBB-A833-392198672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Why do neural networks generalize?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E5E9B5-B62B-4B15-AF01-BA130929681F}"/>
              </a:ext>
            </a:extLst>
          </p:cNvPr>
          <p:cNvSpPr/>
          <p:nvPr/>
        </p:nvSpPr>
        <p:spPr>
          <a:xfrm>
            <a:off x="5174924" y="1902267"/>
            <a:ext cx="1281545" cy="9307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Natural Process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E76A4996-1106-4F51-A460-B5833B78BDFB}"/>
              </a:ext>
            </a:extLst>
          </p:cNvPr>
          <p:cNvCxnSpPr>
            <a:cxnSpLocks/>
            <a:stCxn id="22" idx="3"/>
            <a:endCxn id="8" idx="1"/>
          </p:cNvCxnSpPr>
          <p:nvPr/>
        </p:nvCxnSpPr>
        <p:spPr>
          <a:xfrm flipV="1">
            <a:off x="3294618" y="2367632"/>
            <a:ext cx="1880306" cy="605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5837378-D745-421F-AA10-5E6D83050061}"/>
              </a:ext>
            </a:extLst>
          </p:cNvPr>
          <p:cNvCxnSpPr>
            <a:cxnSpLocks/>
            <a:stCxn id="8" idx="3"/>
            <a:endCxn id="32" idx="1"/>
          </p:cNvCxnSpPr>
          <p:nvPr/>
        </p:nvCxnSpPr>
        <p:spPr>
          <a:xfrm>
            <a:off x="6456469" y="2367632"/>
            <a:ext cx="1662997" cy="596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B099AFCB-8902-4153-A107-E4796780CA86}"/>
              </a:ext>
            </a:extLst>
          </p:cNvPr>
          <p:cNvSpPr/>
          <p:nvPr/>
        </p:nvSpPr>
        <p:spPr>
          <a:xfrm>
            <a:off x="5174924" y="3420825"/>
            <a:ext cx="1281545" cy="9307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Neural Network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FFB5ED1-41F3-4DAF-8916-5B06E54F7AAD}"/>
              </a:ext>
            </a:extLst>
          </p:cNvPr>
          <p:cNvCxnSpPr>
            <a:cxnSpLocks/>
            <a:stCxn id="15" idx="3"/>
            <a:endCxn id="32" idx="1"/>
          </p:cNvCxnSpPr>
          <p:nvPr/>
        </p:nvCxnSpPr>
        <p:spPr>
          <a:xfrm flipV="1">
            <a:off x="6456469" y="2964623"/>
            <a:ext cx="1662997" cy="921567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C722DEC2-0E59-4904-8375-DC38D544DDBB}"/>
              </a:ext>
            </a:extLst>
          </p:cNvPr>
          <p:cNvCxnSpPr>
            <a:cxnSpLocks/>
            <a:stCxn id="22" idx="3"/>
            <a:endCxn id="15" idx="1"/>
          </p:cNvCxnSpPr>
          <p:nvPr/>
        </p:nvCxnSpPr>
        <p:spPr>
          <a:xfrm>
            <a:off x="3294618" y="2972788"/>
            <a:ext cx="1880306" cy="913402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 descr="A close up of a lamp&#10;&#10;Description automatically generated">
            <a:extLst>
              <a:ext uri="{FF2B5EF4-FFF2-40B4-BE49-F238E27FC236}">
                <a16:creationId xmlns:a16="http://schemas.microsoft.com/office/drawing/2014/main" id="{02B3A839-E4B0-44A8-9D84-FFC7B9C838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5740" y="2375796"/>
            <a:ext cx="1758878" cy="1193983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7A1B0B06-0B69-49CB-952E-DEADF4497E3A}"/>
              </a:ext>
            </a:extLst>
          </p:cNvPr>
          <p:cNvSpPr/>
          <p:nvPr/>
        </p:nvSpPr>
        <p:spPr>
          <a:xfrm>
            <a:off x="1089951" y="3642637"/>
            <a:ext cx="217650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Input Variables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FF0EC62-FD81-47F1-8442-D7165C17E614}"/>
              </a:ext>
            </a:extLst>
          </p:cNvPr>
          <p:cNvSpPr/>
          <p:nvPr/>
        </p:nvSpPr>
        <p:spPr>
          <a:xfrm>
            <a:off x="7998038" y="3642637"/>
            <a:ext cx="1880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Output Variables</a:t>
            </a:r>
          </a:p>
        </p:txBody>
      </p:sp>
      <p:pic>
        <p:nvPicPr>
          <p:cNvPr id="32" name="Picture 31" descr="A close up of a lamp&#10;&#10;Description automatically generated">
            <a:extLst>
              <a:ext uri="{FF2B5EF4-FFF2-40B4-BE49-F238E27FC236}">
                <a16:creationId xmlns:a16="http://schemas.microsoft.com/office/drawing/2014/main" id="{6AACF400-591C-461D-9C8F-BE8193EC2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466" y="2367631"/>
            <a:ext cx="1758878" cy="11939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A80350D-5A57-4C23-A21B-CBCBEB0F880F}"/>
                  </a:ext>
                </a:extLst>
              </p:cNvPr>
              <p:cNvSpPr/>
              <p:nvPr/>
            </p:nvSpPr>
            <p:spPr>
              <a:xfrm>
                <a:off x="1744970" y="5029568"/>
                <a:ext cx="8141452" cy="6532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/>
                  <a:t>Generalization guarantees: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sz="2800">
                                <a:latin typeface="Cambria Math" panose="02040503050406030204" pitchFamily="18" charset="0"/>
                              </a:rPr>
                              <m:t>Pr</m:t>
                            </m:r>
                          </m:e>
                          <m:lim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~ </m:t>
                            </m:r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𝐷</m:t>
                            </m:r>
                          </m:lim>
                        </m:limLow>
                      </m:fName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US" sz="2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≥1−</m:t>
                        </m:r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𝜖</m:t>
                        </m:r>
                      </m:e>
                    </m:func>
                    <m:r>
                      <a:rPr lang="en-US" sz="28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42" name="Rectangle 41">
                <a:extLst>
                  <a:ext uri="{FF2B5EF4-FFF2-40B4-BE49-F238E27FC236}">
                    <a16:creationId xmlns:a16="http://schemas.microsoft.com/office/drawing/2014/main" id="{4A80350D-5A57-4C23-A21B-CBCBEB0F880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970" y="5029568"/>
                <a:ext cx="8141452" cy="653256"/>
              </a:xfrm>
              <a:prstGeom prst="rect">
                <a:avLst/>
              </a:prstGeom>
              <a:blipFill>
                <a:blip r:embed="rId3"/>
                <a:stretch>
                  <a:fillRect l="-1497" t="-8411" b="-65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683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968C8-1401-4BC4-86E1-80BDE3B48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Second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BC20-E9AC-485D-A301-FF22CC944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9245"/>
            <a:ext cx="10515600" cy="104820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Verifying that probabilistic specifications are met needs approaches that combine statistical and symbolic techniques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08090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28938-6C4D-4F7B-AD67-D3558E397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probabilistic specs - Statistically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546FAB05-4C6B-474B-94E4-405937A9A1E5}"/>
              </a:ext>
            </a:extLst>
          </p:cNvPr>
          <p:cNvCxnSpPr>
            <a:cxnSpLocks/>
            <a:stCxn id="10" idx="3"/>
            <a:endCxn id="15" idx="1"/>
          </p:cNvCxnSpPr>
          <p:nvPr/>
        </p:nvCxnSpPr>
        <p:spPr>
          <a:xfrm>
            <a:off x="2597078" y="3511632"/>
            <a:ext cx="736270" cy="8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AF1CF856-A3DA-4C1D-8BA2-13C6B1967B28}"/>
              </a:ext>
            </a:extLst>
          </p:cNvPr>
          <p:cNvCxnSpPr>
            <a:cxnSpLocks/>
            <a:stCxn id="7" idx="3"/>
            <a:endCxn id="26" idx="1"/>
          </p:cNvCxnSpPr>
          <p:nvPr/>
        </p:nvCxnSpPr>
        <p:spPr>
          <a:xfrm>
            <a:off x="6456469" y="3519795"/>
            <a:ext cx="711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5876919B-329D-41EA-9D86-E67FC8207039}"/>
              </a:ext>
            </a:extLst>
          </p:cNvPr>
          <p:cNvSpPr/>
          <p:nvPr/>
        </p:nvSpPr>
        <p:spPr>
          <a:xfrm>
            <a:off x="5174924" y="3054430"/>
            <a:ext cx="1281545" cy="9307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Neural Network</a:t>
            </a:r>
          </a:p>
        </p:txBody>
      </p:sp>
      <p:pic>
        <p:nvPicPr>
          <p:cNvPr id="10" name="Picture 9" descr="A close up of a lamp&#10;&#10;Description automatically generated">
            <a:extLst>
              <a:ext uri="{FF2B5EF4-FFF2-40B4-BE49-F238E27FC236}">
                <a16:creationId xmlns:a16="http://schemas.microsoft.com/office/drawing/2014/main" id="{992F60DE-D8D7-45D4-9D97-A2E64443E81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914640"/>
            <a:ext cx="1758878" cy="1193983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84DAA6BB-57A8-4C61-9BE2-94EE70101D93}"/>
              </a:ext>
            </a:extLst>
          </p:cNvPr>
          <p:cNvSpPr/>
          <p:nvPr/>
        </p:nvSpPr>
        <p:spPr>
          <a:xfrm>
            <a:off x="777486" y="4417410"/>
            <a:ext cx="1880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Input Distribution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39EBB7F4-5A46-454D-990E-AC95CC9F5957}"/>
              </a:ext>
            </a:extLst>
          </p:cNvPr>
          <p:cNvSpPr/>
          <p:nvPr/>
        </p:nvSpPr>
        <p:spPr>
          <a:xfrm>
            <a:off x="3333348" y="3221300"/>
            <a:ext cx="1105305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Sample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40FD5F3-B4C1-42A7-B6FE-D71AA50D222A}"/>
              </a:ext>
            </a:extLst>
          </p:cNvPr>
          <p:cNvCxnSpPr>
            <a:cxnSpLocks/>
            <a:stCxn id="15" idx="3"/>
            <a:endCxn id="7" idx="1"/>
          </p:cNvCxnSpPr>
          <p:nvPr/>
        </p:nvCxnSpPr>
        <p:spPr>
          <a:xfrm flipV="1">
            <a:off x="4438653" y="3519795"/>
            <a:ext cx="736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F910BA96-1B99-4601-A39D-C0B9E58ED254}"/>
              </a:ext>
            </a:extLst>
          </p:cNvPr>
          <p:cNvSpPr/>
          <p:nvPr/>
        </p:nvSpPr>
        <p:spPr>
          <a:xfrm>
            <a:off x="7168239" y="3221300"/>
            <a:ext cx="1747157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Check spec +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Record results</a:t>
            </a:r>
          </a:p>
        </p:txBody>
      </p: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6D5F2986-9A51-4576-AF69-BC96A3812321}"/>
              </a:ext>
            </a:extLst>
          </p:cNvPr>
          <p:cNvCxnSpPr>
            <a:cxnSpLocks/>
            <a:stCxn id="26" idx="3"/>
          </p:cNvCxnSpPr>
          <p:nvPr/>
        </p:nvCxnSpPr>
        <p:spPr>
          <a:xfrm flipV="1">
            <a:off x="8915396" y="3511632"/>
            <a:ext cx="1143000" cy="8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or: Elbow 36">
            <a:extLst>
              <a:ext uri="{FF2B5EF4-FFF2-40B4-BE49-F238E27FC236}">
                <a16:creationId xmlns:a16="http://schemas.microsoft.com/office/drawing/2014/main" id="{3FA7B73F-899F-49E6-845C-C69143666FA8}"/>
              </a:ext>
            </a:extLst>
          </p:cNvPr>
          <p:cNvCxnSpPr>
            <a:stCxn id="26" idx="2"/>
            <a:endCxn id="15" idx="2"/>
          </p:cNvCxnSpPr>
          <p:nvPr/>
        </p:nvCxnSpPr>
        <p:spPr>
          <a:xfrm rot="5400000">
            <a:off x="5963910" y="1740383"/>
            <a:ext cx="12700" cy="4155817"/>
          </a:xfrm>
          <a:prstGeom prst="bentConnector3">
            <a:avLst>
              <a:gd name="adj1" fmla="val 84857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5223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1D63E6-1F51-4E6F-9E90-4B06D885C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Checking probabilistic specs - Symbolically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520023-ED25-46DE-AAF1-CBB96091D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Input distribution + Neural network = Probabilistic program</a:t>
            </a:r>
          </a:p>
          <a:p>
            <a:endParaRPr lang="en-US" dirty="0"/>
          </a:p>
          <a:p>
            <a:r>
              <a:rPr lang="en-US" dirty="0"/>
              <a:t>Symbolic methods for verifying probabilistic programs:</a:t>
            </a:r>
          </a:p>
          <a:p>
            <a:pPr lvl="1"/>
            <a:r>
              <a:rPr lang="en-US" dirty="0"/>
              <a:t>Probabilistic symbolic execution</a:t>
            </a:r>
          </a:p>
          <a:p>
            <a:pPr lvl="1"/>
            <a:r>
              <a:rPr lang="en-US" dirty="0"/>
              <a:t>Probabilistic abstract interpretation</a:t>
            </a:r>
          </a:p>
          <a:p>
            <a:pPr lvl="1"/>
            <a:r>
              <a:rPr lang="en-US" dirty="0"/>
              <a:t>Probabilistic model checking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  <a:p>
            <a:r>
              <a:rPr lang="en-US" dirty="0"/>
              <a:t>Too expensive at the scale of neural networks!</a:t>
            </a:r>
          </a:p>
        </p:txBody>
      </p:sp>
    </p:spTree>
    <p:extLst>
      <p:ext uri="{BB962C8B-B14F-4D97-AF65-F5344CB8AC3E}">
        <p14:creationId xmlns:p14="http://schemas.microsoft.com/office/powerpoint/2010/main" val="210776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0F258-7C81-4D3C-B02A-FAD789C5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possible combined approach 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20ABFD0F-1DD2-43E9-AA3C-7E2D63FCF508}"/>
              </a:ext>
            </a:extLst>
          </p:cNvPr>
          <p:cNvCxnSpPr>
            <a:cxnSpLocks/>
            <a:stCxn id="7" idx="3"/>
            <a:endCxn id="9" idx="1"/>
          </p:cNvCxnSpPr>
          <p:nvPr/>
        </p:nvCxnSpPr>
        <p:spPr>
          <a:xfrm>
            <a:off x="3380848" y="4785261"/>
            <a:ext cx="736270" cy="8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141F064-D5CD-4659-A26D-77EF1A1478AC}"/>
              </a:ext>
            </a:extLst>
          </p:cNvPr>
          <p:cNvCxnSpPr>
            <a:cxnSpLocks/>
            <a:stCxn id="6" idx="3"/>
            <a:endCxn id="11" idx="1"/>
          </p:cNvCxnSpPr>
          <p:nvPr/>
        </p:nvCxnSpPr>
        <p:spPr>
          <a:xfrm>
            <a:off x="7240239" y="4793424"/>
            <a:ext cx="71177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F4D63CAA-F646-42EE-BA1F-9B168E190325}"/>
              </a:ext>
            </a:extLst>
          </p:cNvPr>
          <p:cNvSpPr/>
          <p:nvPr/>
        </p:nvSpPr>
        <p:spPr>
          <a:xfrm>
            <a:off x="5958694" y="4328059"/>
            <a:ext cx="1281545" cy="9307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Neural Network</a:t>
            </a:r>
          </a:p>
        </p:txBody>
      </p:sp>
      <p:pic>
        <p:nvPicPr>
          <p:cNvPr id="7" name="Picture 6" descr="A close up of a lamp&#10;&#10;Description automatically generated">
            <a:extLst>
              <a:ext uri="{FF2B5EF4-FFF2-40B4-BE49-F238E27FC236}">
                <a16:creationId xmlns:a16="http://schemas.microsoft.com/office/drawing/2014/main" id="{143882A6-12AE-4966-A118-6A58FD2A6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1970" y="4188269"/>
            <a:ext cx="1758878" cy="119398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75939611-8F1D-40C2-903F-F246552C146B}"/>
              </a:ext>
            </a:extLst>
          </p:cNvPr>
          <p:cNvSpPr/>
          <p:nvPr/>
        </p:nvSpPr>
        <p:spPr>
          <a:xfrm>
            <a:off x="1561256" y="5691039"/>
            <a:ext cx="188030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Input Distribution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4BB0B313-3F1B-42E0-8851-91A965E5DB42}"/>
              </a:ext>
            </a:extLst>
          </p:cNvPr>
          <p:cNvSpPr/>
          <p:nvPr/>
        </p:nvSpPr>
        <p:spPr>
          <a:xfrm>
            <a:off x="4117118" y="4494929"/>
            <a:ext cx="1105305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Sample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AF5164D-62C6-4EAB-8AFE-3A45A7471E05}"/>
              </a:ext>
            </a:extLst>
          </p:cNvPr>
          <p:cNvCxnSpPr>
            <a:cxnSpLocks/>
            <a:stCxn id="9" idx="3"/>
            <a:endCxn id="6" idx="1"/>
          </p:cNvCxnSpPr>
          <p:nvPr/>
        </p:nvCxnSpPr>
        <p:spPr>
          <a:xfrm flipV="1">
            <a:off x="5222423" y="4793424"/>
            <a:ext cx="73627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93DA4AB-E5FC-48F3-B098-99CB03210B04}"/>
              </a:ext>
            </a:extLst>
          </p:cNvPr>
          <p:cNvSpPr/>
          <p:nvPr/>
        </p:nvSpPr>
        <p:spPr>
          <a:xfrm>
            <a:off x="7952009" y="4494929"/>
            <a:ext cx="1747157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Check spec +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Record results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0F22544-2C2A-4381-AE98-E09CE76DD285}"/>
              </a:ext>
            </a:extLst>
          </p:cNvPr>
          <p:cNvCxnSpPr>
            <a:cxnSpLocks/>
            <a:stCxn id="11" idx="3"/>
          </p:cNvCxnSpPr>
          <p:nvPr/>
        </p:nvCxnSpPr>
        <p:spPr>
          <a:xfrm flipV="1">
            <a:off x="9699166" y="4785261"/>
            <a:ext cx="1143000" cy="8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or: Elbow 12">
            <a:extLst>
              <a:ext uri="{FF2B5EF4-FFF2-40B4-BE49-F238E27FC236}">
                <a16:creationId xmlns:a16="http://schemas.microsoft.com/office/drawing/2014/main" id="{D3629EB0-0B42-40F2-A464-E22084C5AE0B}"/>
              </a:ext>
            </a:extLst>
          </p:cNvPr>
          <p:cNvCxnSpPr>
            <a:stCxn id="11" idx="2"/>
            <a:endCxn id="9" idx="2"/>
          </p:cNvCxnSpPr>
          <p:nvPr/>
        </p:nvCxnSpPr>
        <p:spPr>
          <a:xfrm rot="5400000">
            <a:off x="6747680" y="3014012"/>
            <a:ext cx="12700" cy="4155817"/>
          </a:xfrm>
          <a:prstGeom prst="bentConnector3">
            <a:avLst>
              <a:gd name="adj1" fmla="val 8485717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269D9B42-1B36-448F-92E5-9B3E0CB32EA3}"/>
              </a:ext>
            </a:extLst>
          </p:cNvPr>
          <p:cNvSpPr/>
          <p:nvPr/>
        </p:nvSpPr>
        <p:spPr>
          <a:xfrm>
            <a:off x="4045805" y="2647315"/>
            <a:ext cx="1105305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Static Analyzer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20958B-C235-4648-A096-0491941D8216}"/>
              </a:ext>
            </a:extLst>
          </p:cNvPr>
          <p:cNvSpPr/>
          <p:nvPr/>
        </p:nvSpPr>
        <p:spPr>
          <a:xfrm>
            <a:off x="4167419" y="1765181"/>
            <a:ext cx="862076" cy="4868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D11252F-3C27-4858-840F-54B016B28306}"/>
              </a:ext>
            </a:extLst>
          </p:cNvPr>
          <p:cNvSpPr/>
          <p:nvPr/>
        </p:nvSpPr>
        <p:spPr>
          <a:xfrm>
            <a:off x="6036129" y="2480446"/>
            <a:ext cx="1281545" cy="93072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Neural Network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702A5BE-8C97-491D-9288-6A09965B35CC}"/>
              </a:ext>
            </a:extLst>
          </p:cNvPr>
          <p:cNvCxnSpPr>
            <a:cxnSpLocks/>
            <a:stCxn id="16" idx="1"/>
            <a:endCxn id="14" idx="3"/>
          </p:cNvCxnSpPr>
          <p:nvPr/>
        </p:nvCxnSpPr>
        <p:spPr>
          <a:xfrm flipH="1">
            <a:off x="5151110" y="2945811"/>
            <a:ext cx="8850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B9C7853-2191-4ADF-85A0-AAEA4536BA09}"/>
              </a:ext>
            </a:extLst>
          </p:cNvPr>
          <p:cNvCxnSpPr>
            <a:cxnSpLocks/>
            <a:stCxn id="15" idx="2"/>
            <a:endCxn id="14" idx="0"/>
          </p:cNvCxnSpPr>
          <p:nvPr/>
        </p:nvCxnSpPr>
        <p:spPr>
          <a:xfrm>
            <a:off x="4598457" y="2251985"/>
            <a:ext cx="1" cy="395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1B812F3-6531-45CC-B39C-7FAF6B76FBA3}"/>
              </a:ext>
            </a:extLst>
          </p:cNvPr>
          <p:cNvSpPr/>
          <p:nvPr/>
        </p:nvSpPr>
        <p:spPr>
          <a:xfrm>
            <a:off x="1621981" y="2423377"/>
            <a:ext cx="1758867" cy="103220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Possible Spec Violating Regions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469AEF1-1ABB-4C9B-94BB-AB6484214115}"/>
              </a:ext>
            </a:extLst>
          </p:cNvPr>
          <p:cNvCxnSpPr>
            <a:cxnSpLocks/>
            <a:stCxn id="14" idx="1"/>
            <a:endCxn id="24" idx="3"/>
          </p:cNvCxnSpPr>
          <p:nvPr/>
        </p:nvCxnSpPr>
        <p:spPr>
          <a:xfrm flipH="1" flipV="1">
            <a:off x="3380848" y="2939478"/>
            <a:ext cx="664957" cy="63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FEA4DD77-0D3A-4B39-9051-56A87193DB47}"/>
              </a:ext>
            </a:extLst>
          </p:cNvPr>
          <p:cNvCxnSpPr>
            <a:cxnSpLocks/>
            <a:stCxn id="24" idx="2"/>
            <a:endCxn id="7" idx="0"/>
          </p:cNvCxnSpPr>
          <p:nvPr/>
        </p:nvCxnSpPr>
        <p:spPr>
          <a:xfrm flipH="1">
            <a:off x="2501409" y="3455579"/>
            <a:ext cx="6" cy="7326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049063A1-CE76-4B51-9EDF-59D4F6B61B1D}"/>
              </a:ext>
            </a:extLst>
          </p:cNvPr>
          <p:cNvCxnSpPr/>
          <p:nvPr/>
        </p:nvCxnSpPr>
        <p:spPr>
          <a:xfrm>
            <a:off x="2073729" y="4188269"/>
            <a:ext cx="0" cy="11939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680D9E3-9D3C-4C2E-959B-71D2D7C00D9A}"/>
              </a:ext>
            </a:extLst>
          </p:cNvPr>
          <p:cNvCxnSpPr/>
          <p:nvPr/>
        </p:nvCxnSpPr>
        <p:spPr>
          <a:xfrm>
            <a:off x="2356757" y="4180103"/>
            <a:ext cx="0" cy="11939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53675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05935-5351-48A7-BA75-F2F9B75EC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A95FCA19-171C-46A1-B7C8-A822837695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456" y="3952356"/>
            <a:ext cx="4142013" cy="232988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3" name="Picture 12" descr="A picture containing animal, plant&#10;&#10;Description automatically generated">
            <a:extLst>
              <a:ext uri="{FF2B5EF4-FFF2-40B4-BE49-F238E27FC236}">
                <a16:creationId xmlns:a16="http://schemas.microsoft.com/office/drawing/2014/main" id="{7704AB22-DF17-478B-BCD9-3E1C5D81E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043" y="1425687"/>
            <a:ext cx="4142014" cy="232988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17" name="Picture 16" descr="A screenshot of a cell phone&#10;&#10;Description automatically generated">
            <a:extLst>
              <a:ext uri="{FF2B5EF4-FFF2-40B4-BE49-F238E27FC236}">
                <a16:creationId xmlns:a16="http://schemas.microsoft.com/office/drawing/2014/main" id="{058ABF57-8130-4E03-BA86-1D7EAE2EEAB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3456" y="1425688"/>
            <a:ext cx="4142012" cy="2329882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6" name="Picture 5" descr="A picture containing animal&#10;&#10;Description automatically generated">
            <a:extLst>
              <a:ext uri="{FF2B5EF4-FFF2-40B4-BE49-F238E27FC236}">
                <a16:creationId xmlns:a16="http://schemas.microsoft.com/office/drawing/2014/main" id="{19A77046-EF60-423A-989C-910D939F3E0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7043" y="3952356"/>
            <a:ext cx="4142013" cy="232988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2051909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50812-6F54-49B3-97D8-6C270003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Extra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774A3-794E-4DC6-AA29-583FF3C96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hammer in neural networks work is differentiability and gradient descent</a:t>
            </a:r>
          </a:p>
          <a:p>
            <a:r>
              <a:rPr lang="en-US" dirty="0"/>
              <a:t>The stochastic/iterative nature of gradient descent and employment of optimization theory means that difficult to enforce hard constraints during training</a:t>
            </a:r>
          </a:p>
          <a:p>
            <a:r>
              <a:rPr lang="en-US" dirty="0"/>
              <a:t>Therefore, such hard constraints are almost likely to be violated by trained networks</a:t>
            </a:r>
          </a:p>
          <a:p>
            <a:r>
              <a:rPr lang="en-US" dirty="0"/>
              <a:t>Better to express soft properties / </a:t>
            </a:r>
            <a:r>
              <a:rPr lang="en-US"/>
              <a:t>probabilistic properties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506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2D900-18FB-48AF-83DA-602F463C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verification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ED6F1DD-233E-47D3-AF55-848CAA0F66BE}"/>
              </a:ext>
            </a:extLst>
          </p:cNvPr>
          <p:cNvSpPr/>
          <p:nvPr/>
        </p:nvSpPr>
        <p:spPr>
          <a:xfrm>
            <a:off x="5221462" y="3480071"/>
            <a:ext cx="1105305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Verifier/Tester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A9EC3A-DD24-422F-8837-BCFCFECEB703}"/>
              </a:ext>
            </a:extLst>
          </p:cNvPr>
          <p:cNvSpPr/>
          <p:nvPr/>
        </p:nvSpPr>
        <p:spPr>
          <a:xfrm>
            <a:off x="5343076" y="2597937"/>
            <a:ext cx="862076" cy="4868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A3FB1D-38DA-47A0-BFD6-E7314924D96C}"/>
              </a:ext>
            </a:extLst>
          </p:cNvPr>
          <p:cNvSpPr/>
          <p:nvPr/>
        </p:nvSpPr>
        <p:spPr>
          <a:xfrm>
            <a:off x="3054898" y="3480070"/>
            <a:ext cx="1281545" cy="596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Program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DDEDE95-EDB1-425F-9FC1-BF9DB907AE83}"/>
              </a:ext>
            </a:extLst>
          </p:cNvPr>
          <p:cNvCxnSpPr>
            <a:cxnSpLocks/>
            <a:stCxn id="16" idx="3"/>
            <a:endCxn id="14" idx="1"/>
          </p:cNvCxnSpPr>
          <p:nvPr/>
        </p:nvCxnSpPr>
        <p:spPr>
          <a:xfrm>
            <a:off x="4336443" y="3778566"/>
            <a:ext cx="8850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FE0EBD-3CC9-4110-8783-2360622C6BFD}"/>
              </a:ext>
            </a:extLst>
          </p:cNvPr>
          <p:cNvCxnSpPr>
            <a:cxnSpLocks/>
            <a:stCxn id="15" idx="2"/>
            <a:endCxn id="14" idx="0"/>
          </p:cNvCxnSpPr>
          <p:nvPr/>
        </p:nvCxnSpPr>
        <p:spPr>
          <a:xfrm>
            <a:off x="5774114" y="3084741"/>
            <a:ext cx="1" cy="395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EA7202-BD89-44AD-A88F-5C3CD8CFF388}"/>
              </a:ext>
            </a:extLst>
          </p:cNvPr>
          <p:cNvSpPr/>
          <p:nvPr/>
        </p:nvSpPr>
        <p:spPr>
          <a:xfrm>
            <a:off x="7263736" y="3480070"/>
            <a:ext cx="1744986" cy="596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Proof/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Counterexample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399E8A3-D59A-4F62-B289-DC935B94D3C0}"/>
              </a:ext>
            </a:extLst>
          </p:cNvPr>
          <p:cNvCxnSpPr>
            <a:cxnSpLocks/>
            <a:stCxn id="14" idx="3"/>
            <a:endCxn id="19" idx="1"/>
          </p:cNvCxnSpPr>
          <p:nvPr/>
        </p:nvCxnSpPr>
        <p:spPr>
          <a:xfrm flipV="1">
            <a:off x="6326767" y="3778566"/>
            <a:ext cx="93696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21074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7B12-4DAF-435C-B5E2-317779679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function and Gradient descent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B63EA-7830-4B52-AD87-3AA1F1DCC8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Loss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Gradient Descent: </a:t>
                </a:r>
              </a:p>
              <a:p>
                <a:pPr marL="457200" lvl="1" indent="0">
                  <a:buNone/>
                </a:pPr>
                <a:r>
                  <a:rPr lang="en-US" dirty="0"/>
                  <a:t>Repeat until convergence: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nary>
                        <m:naryPr>
                          <m:chr m:val="∑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𝑓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𝜃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e>
                      </m:nary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B63EA-7830-4B52-AD87-3AA1F1DCC8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63718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47B12-4DAF-435C-B5E2-3177796791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Loss function and Gradient descent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B63EA-7830-4B52-AD87-3AA1F1DCC8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Loss function: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=0</m:t>
                          </m:r>
                        </m:sub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𝐿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sub>
                          </m:sSub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𝑝𝑒𝑛𝑎𝑙𝑡𝑦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  <a:p>
                <a:r>
                  <a:rPr lang="en-US" dirty="0"/>
                  <a:t>Stochastic Gradient Descent: </a:t>
                </a:r>
              </a:p>
              <a:p>
                <a:pPr marL="457200" lvl="1" indent="0">
                  <a:buNone/>
                </a:pPr>
                <a:r>
                  <a:rPr lang="en-US" dirty="0"/>
                  <a:t>Repeat until convergence:</a:t>
                </a:r>
              </a:p>
              <a:p>
                <a:pPr marL="457200" lvl="1" indent="0">
                  <a:buNone/>
                </a:pPr>
                <a:r>
                  <a:rPr lang="en-US" dirty="0"/>
                  <a:t>	Repeat for </a:t>
                </a:r>
                <a:r>
                  <a:rPr lang="en-US" dirty="0" err="1"/>
                  <a:t>i</a:t>
                </a:r>
                <a:r>
                  <a:rPr lang="en-US" dirty="0"/>
                  <a:t> = 0 to 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≔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 panose="02040503050406030204" pitchFamily="18" charset="0"/>
                        </a:rPr>
                        <m:t>∇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𝐿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𝜃</m:t>
                          </m:r>
                        </m:sub>
                      </m:sSub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 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𝑝𝑒𝑛𝑎𝑙𝑡𝑦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77FB63EA-7830-4B52-AD87-3AA1F1DCC8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98791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2D900-18FB-48AF-83DA-602F463CB1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and verification of neural networks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7ED6F1DD-233E-47D3-AF55-848CAA0F66BE}"/>
              </a:ext>
            </a:extLst>
          </p:cNvPr>
          <p:cNvSpPr/>
          <p:nvPr/>
        </p:nvSpPr>
        <p:spPr>
          <a:xfrm>
            <a:off x="5221462" y="3480071"/>
            <a:ext cx="1105305" cy="59699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Verifier/Tester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BA9EC3A-DD24-422F-8837-BCFCFECEB703}"/>
              </a:ext>
            </a:extLst>
          </p:cNvPr>
          <p:cNvSpPr/>
          <p:nvPr/>
        </p:nvSpPr>
        <p:spPr>
          <a:xfrm>
            <a:off x="5343076" y="2597937"/>
            <a:ext cx="862076" cy="48680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Spec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EA3FB1D-38DA-47A0-BFD6-E7314924D96C}"/>
              </a:ext>
            </a:extLst>
          </p:cNvPr>
          <p:cNvSpPr/>
          <p:nvPr/>
        </p:nvSpPr>
        <p:spPr>
          <a:xfrm>
            <a:off x="3054898" y="3480070"/>
            <a:ext cx="1281545" cy="596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Neural Network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DDEDE95-EDB1-425F-9FC1-BF9DB907AE83}"/>
              </a:ext>
            </a:extLst>
          </p:cNvPr>
          <p:cNvCxnSpPr>
            <a:cxnSpLocks/>
            <a:stCxn id="16" idx="3"/>
            <a:endCxn id="14" idx="1"/>
          </p:cNvCxnSpPr>
          <p:nvPr/>
        </p:nvCxnSpPr>
        <p:spPr>
          <a:xfrm>
            <a:off x="4336443" y="3778566"/>
            <a:ext cx="88501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8FE0EBD-3CC9-4110-8783-2360622C6BFD}"/>
              </a:ext>
            </a:extLst>
          </p:cNvPr>
          <p:cNvCxnSpPr>
            <a:cxnSpLocks/>
            <a:stCxn id="15" idx="2"/>
            <a:endCxn id="14" idx="0"/>
          </p:cNvCxnSpPr>
          <p:nvPr/>
        </p:nvCxnSpPr>
        <p:spPr>
          <a:xfrm>
            <a:off x="5774114" y="3084741"/>
            <a:ext cx="1" cy="3953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76EA7202-BD89-44AD-A88F-5C3CD8CFF388}"/>
              </a:ext>
            </a:extLst>
          </p:cNvPr>
          <p:cNvSpPr/>
          <p:nvPr/>
        </p:nvSpPr>
        <p:spPr>
          <a:xfrm>
            <a:off x="7263736" y="3480070"/>
            <a:ext cx="1744986" cy="596992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Proof/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Counterexample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399E8A3-D59A-4F62-B289-DC935B94D3C0}"/>
              </a:ext>
            </a:extLst>
          </p:cNvPr>
          <p:cNvCxnSpPr>
            <a:cxnSpLocks/>
            <a:stCxn id="14" idx="3"/>
            <a:endCxn id="19" idx="1"/>
          </p:cNvCxnSpPr>
          <p:nvPr/>
        </p:nvCxnSpPr>
        <p:spPr>
          <a:xfrm flipV="1">
            <a:off x="6326767" y="3778566"/>
            <a:ext cx="93696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26648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100">
        <p159:morph option="byWord"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5CBF6-FE3F-44D9-A71C-0C5B34F65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these specifications, anyway?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21A69-8CC0-4A8D-AB76-9F9214B491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 functional correctness specifications</a:t>
            </a:r>
          </a:p>
          <a:p>
            <a:endParaRPr lang="en-US" dirty="0"/>
          </a:p>
          <a:p>
            <a:r>
              <a:rPr lang="en-US" dirty="0"/>
              <a:t>But,</a:t>
            </a:r>
          </a:p>
          <a:p>
            <a:pPr lvl="1"/>
            <a:r>
              <a:rPr lang="en-US" dirty="0"/>
              <a:t>Accuracy</a:t>
            </a:r>
          </a:p>
          <a:p>
            <a:pPr lvl="1"/>
            <a:r>
              <a:rPr lang="en-US" dirty="0"/>
              <a:t>Robustness</a:t>
            </a:r>
          </a:p>
          <a:p>
            <a:pPr lvl="1"/>
            <a:r>
              <a:rPr lang="en-US" dirty="0"/>
              <a:t>Fairness</a:t>
            </a:r>
          </a:p>
          <a:p>
            <a:pPr lvl="1"/>
            <a:r>
              <a:rPr lang="en-US" dirty="0"/>
              <a:t>Differential Privacy</a:t>
            </a:r>
          </a:p>
          <a:p>
            <a:pPr lvl="1"/>
            <a:r>
              <a:rPr lang="en-US" dirty="0"/>
              <a:t>…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386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174C3B-AE54-4CA3-80FC-684DCCA3E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8CC01F-1947-46D9-AA06-9A8CD06D2E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Algorithms for testing and verification of neural networks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More study on specifications</a:t>
            </a:r>
          </a:p>
          <a:p>
            <a:pPr lvl="1"/>
            <a:r>
              <a:rPr lang="en-US" dirty="0"/>
              <a:t>Account for the fact that neural networks are “learned”</a:t>
            </a:r>
          </a:p>
        </p:txBody>
      </p:sp>
    </p:spTree>
    <p:extLst>
      <p:ext uri="{BB962C8B-B14F-4D97-AF65-F5344CB8AC3E}">
        <p14:creationId xmlns:p14="http://schemas.microsoft.com/office/powerpoint/2010/main" val="355654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3AF2D-634A-415D-BFF9-1FF190D10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hypotheses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284D4F-2F40-415F-B9D1-9BF43A4DB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Specifications of neural network correctness are best expressed probabilistically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Verifying that these probabilistic specifications are met needs approaches that combine statistical and symbolic techniques</a:t>
            </a:r>
          </a:p>
        </p:txBody>
      </p:sp>
    </p:spTree>
    <p:extLst>
      <p:ext uri="{BB962C8B-B14F-4D97-AF65-F5344CB8AC3E}">
        <p14:creationId xmlns:p14="http://schemas.microsoft.com/office/powerpoint/2010/main" val="171619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9CD8A-757E-4DD5-B385-665CE5B49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probabilistic specifications?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125359-B99E-447D-A510-A2BA3E04A0C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Non-probabilistic robustness: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∀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′. ‖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′‖≤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⟹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Probabilistic robustness: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US">
                                  <a:latin typeface="Cambria Math" panose="02040503050406030204" pitchFamily="18" charset="0"/>
                                </a:rPr>
                                <m:t>Pr</m:t>
                              </m:r>
                            </m:e>
                            <m:lim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~ 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sepChr m:val="∣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≈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′)</m:t>
                              </m:r>
                              <m:r>
                                <m:rPr>
                                  <m:nor/>
                                </m:rPr>
                                <a:rPr lang="en-US" dirty="0">
                                  <a:solidFill>
                                    <a:srgbClr val="C00000"/>
                                  </a:solidFill>
                                </a:rPr>
                                <m:t> </m:t>
                              </m:r>
                            </m:e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</m:e>
                              </m:d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≤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≥1−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func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F125359-B99E-447D-A510-A2BA3E04A0C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1243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968C8-1401-4BC4-86E1-80BDE3B48A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hypothesis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EBC20-E9AC-485D-A301-FF22CC944E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099245"/>
            <a:ext cx="10515600" cy="104820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Specifications of neural network correctness are best expressed probabilistically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888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96091-EAD2-4935-A86A-D0AAD5385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probabilistic specifications?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9AAFF6-DA57-4250-BB1A-691536932C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Learning is an integral part of the neural network story</a:t>
            </a:r>
          </a:p>
          <a:p>
            <a:endParaRPr lang="en-US" dirty="0"/>
          </a:p>
          <a:p>
            <a:r>
              <a:rPr lang="en-US" dirty="0"/>
              <a:t>Account  for learning in spec design</a:t>
            </a:r>
          </a:p>
          <a:p>
            <a:pPr lvl="1"/>
            <a:r>
              <a:rPr lang="en-US" dirty="0"/>
              <a:t>How are neural networks  trained? </a:t>
            </a:r>
          </a:p>
          <a:p>
            <a:pPr lvl="1"/>
            <a:r>
              <a:rPr lang="en-US" dirty="0"/>
              <a:t>Why do neural networks generalize?</a:t>
            </a:r>
          </a:p>
        </p:txBody>
      </p:sp>
    </p:spTree>
    <p:extLst>
      <p:ext uri="{BB962C8B-B14F-4D97-AF65-F5344CB8AC3E}">
        <p14:creationId xmlns:p14="http://schemas.microsoft.com/office/powerpoint/2010/main" val="1801889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6886</TotalTime>
  <Words>580</Words>
  <Application>Microsoft Office PowerPoint</Application>
  <PresentationFormat>Widescreen</PresentationFormat>
  <Paragraphs>138</Paragraphs>
  <Slides>21</Slides>
  <Notes>5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Checking Probabilistic Properties of Neural Networks via  Symbolic Methods and Sampling</vt:lpstr>
      <vt:lpstr>Testing and verification</vt:lpstr>
      <vt:lpstr>Testing and verification of neural networks</vt:lpstr>
      <vt:lpstr>What are these specifications, anyway?</vt:lpstr>
      <vt:lpstr>What next?</vt:lpstr>
      <vt:lpstr>Two hypotheses</vt:lpstr>
      <vt:lpstr>What are probabilistic specifications?</vt:lpstr>
      <vt:lpstr>First hypothesis</vt:lpstr>
      <vt:lpstr>Why probabilistic specifications?</vt:lpstr>
      <vt:lpstr>The black-box of learning</vt:lpstr>
      <vt:lpstr>How are neural networks trained?</vt:lpstr>
      <vt:lpstr>Loss function</vt:lpstr>
      <vt:lpstr>Why do neural networks generalize?</vt:lpstr>
      <vt:lpstr>Second hypothesis</vt:lpstr>
      <vt:lpstr>Checking probabilistic specs - Statistically</vt:lpstr>
      <vt:lpstr>Checking probabilistic specs - Symbolically</vt:lpstr>
      <vt:lpstr>A possible combined approach </vt:lpstr>
      <vt:lpstr>Summary</vt:lpstr>
      <vt:lpstr>Extra Slides</vt:lpstr>
      <vt:lpstr>Loss function and Gradient descent</vt:lpstr>
      <vt:lpstr>Loss function and Gradient descent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Mangal, Ravi</dc:creator>
  <cp:lastModifiedBy>Mangal, Ravi</cp:lastModifiedBy>
  <cp:revision>2</cp:revision>
  <dcterms:created xsi:type="dcterms:W3CDTF">2019-05-16T17:17:49Z</dcterms:created>
  <dcterms:modified xsi:type="dcterms:W3CDTF">2019-11-06T19:39:09Z</dcterms:modified>
</cp:coreProperties>
</file>