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36"/>
  </p:notesMasterIdLst>
  <p:handoutMasterIdLst>
    <p:handoutMasterId r:id="rId37"/>
  </p:handoutMasterIdLst>
  <p:sldIdLst>
    <p:sldId id="256" r:id="rId5"/>
    <p:sldId id="387" r:id="rId6"/>
    <p:sldId id="478" r:id="rId7"/>
    <p:sldId id="479" r:id="rId8"/>
    <p:sldId id="384" r:id="rId9"/>
    <p:sldId id="416" r:id="rId10"/>
    <p:sldId id="386" r:id="rId11"/>
    <p:sldId id="389" r:id="rId12"/>
    <p:sldId id="471" r:id="rId13"/>
    <p:sldId id="390" r:id="rId14"/>
    <p:sldId id="469" r:id="rId15"/>
    <p:sldId id="486" r:id="rId16"/>
    <p:sldId id="472" r:id="rId17"/>
    <p:sldId id="425" r:id="rId18"/>
    <p:sldId id="426" r:id="rId19"/>
    <p:sldId id="473" r:id="rId20"/>
    <p:sldId id="459" r:id="rId21"/>
    <p:sldId id="481" r:id="rId22"/>
    <p:sldId id="482" r:id="rId23"/>
    <p:sldId id="483" r:id="rId24"/>
    <p:sldId id="464" r:id="rId25"/>
    <p:sldId id="474" r:id="rId26"/>
    <p:sldId id="475" r:id="rId27"/>
    <p:sldId id="442" r:id="rId28"/>
    <p:sldId id="484" r:id="rId29"/>
    <p:sldId id="393" r:id="rId30"/>
    <p:sldId id="467" r:id="rId31"/>
    <p:sldId id="427" r:id="rId32"/>
    <p:sldId id="395" r:id="rId33"/>
    <p:sldId id="488" r:id="rId34"/>
    <p:sldId id="37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, Xin" initials="ZX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9"/>
    <a:srgbClr val="1181B1"/>
    <a:srgbClr val="1795CC"/>
    <a:srgbClr val="1DAFF0"/>
    <a:srgbClr val="0E5FFE"/>
    <a:srgbClr val="FDC1C0"/>
    <a:srgbClr val="FF0000"/>
    <a:srgbClr val="EBECF0"/>
    <a:srgbClr val="D5D7E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6" autoAdjust="0"/>
    <p:restoredTop sz="78563" autoAdjust="0"/>
  </p:normalViewPr>
  <p:slideViewPr>
    <p:cSldViewPr snapToGrid="0">
      <p:cViewPr varScale="1">
        <p:scale>
          <a:sx n="72" d="100"/>
          <a:sy n="72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418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C49B6-0813-4BAA-A64B-12753D80F234}" type="datetimeFigureOut">
              <a:rPr lang="en-US" smtClean="0"/>
              <a:pPr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4B2EB-984E-4EB6-9046-90883CEA3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1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67644-E078-447A-AF41-A9A87B7A55BE}" type="datetimeFigureOut">
              <a:rPr lang="en-US" smtClean="0"/>
              <a:pPr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669D-B7D0-4298-8AB5-F27BD8079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0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10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9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4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8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7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8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2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396986"/>
            <a:ext cx="6858000" cy="990600"/>
          </a:xfrm>
        </p:spPr>
        <p:txBody>
          <a:bodyPr anchor="t" anchorCtr="0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99931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BAFFC16-27F6-3C46-84DE-482B57D49B1E}" type="datetime1">
              <a:rPr lang="en-US" smtClean="0"/>
              <a:t>9/9/15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21824"/>
            <a:ext cx="8229600" cy="493776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CA13436-50D2-DD4F-8681-CE92069C1DF5}" type="datetime1">
              <a:rPr lang="en-US" smtClean="0"/>
              <a:t>9/9/15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818219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30867" y="6356350"/>
            <a:ext cx="5791200" cy="365760"/>
          </a:xfrm>
        </p:spPr>
        <p:txBody>
          <a:bodyPr/>
          <a:lstStyle>
            <a:lvl1pPr algn="r">
              <a:defRPr/>
            </a:lvl1pPr>
          </a:lstStyle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664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34652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/>
              </a:defRPr>
            </a:lvl1pPr>
          </a:lstStyle>
          <a:p>
            <a:fld id="{4EB179CB-7F56-8443-A981-5A1A3491FA4B}" type="datetime1">
              <a:rPr lang="en-US" smtClean="0"/>
              <a:t>9/9/15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/>
              </a:defRPr>
            </a:lvl1pPr>
          </a:lstStyle>
          <a:p>
            <a:fld id="{1F7DF5D7-FF41-4BF6-8958-28DFF1DB18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1080697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81000" y="6263005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Garamond" panose="02020404030301010803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3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41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6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53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54.e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55.emf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1" Type="http://schemas.openxmlformats.org/officeDocument/2006/relationships/image" Target="../media/image29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602554"/>
            <a:ext cx="9144000" cy="128808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A User</a:t>
            </a:r>
            <a:r>
              <a:rPr lang="en-US" sz="4000" dirty="0">
                <a:latin typeface="Arial"/>
                <a:cs typeface="Arial"/>
              </a:rPr>
              <a:t>-Guided Approach to 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Program </a:t>
            </a:r>
            <a:r>
              <a:rPr lang="en-US" sz="4000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" y="3412955"/>
            <a:ext cx="9144000" cy="101920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Ravi </a:t>
            </a:r>
            <a:r>
              <a:rPr lang="en-US" sz="2400" b="1" dirty="0" err="1" smtClean="0"/>
              <a:t>Mangal</a:t>
            </a:r>
            <a:r>
              <a:rPr lang="en-US" sz="2400" dirty="0" smtClean="0"/>
              <a:t>, </a:t>
            </a:r>
            <a:r>
              <a:rPr lang="en-US" sz="2400" dirty="0" err="1" smtClean="0"/>
              <a:t>Xin</a:t>
            </a:r>
            <a:r>
              <a:rPr lang="en-US" sz="2400" dirty="0" smtClean="0"/>
              <a:t> Zhang, </a:t>
            </a:r>
            <a:r>
              <a:rPr lang="en-US" sz="2400" dirty="0" err="1" smtClean="0"/>
              <a:t>Mayur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endParaRPr lang="en-US" sz="2400" dirty="0"/>
          </a:p>
          <a:p>
            <a:r>
              <a:rPr lang="en-US" sz="2400" dirty="0" smtClean="0"/>
              <a:t>Georgia Tech	</a:t>
            </a:r>
            <a:endParaRPr lang="en-US" sz="24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4533024"/>
            <a:ext cx="9143999" cy="101920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Aditya</a:t>
            </a:r>
            <a:r>
              <a:rPr lang="en-US" sz="2400" dirty="0" smtClean="0"/>
              <a:t> </a:t>
            </a:r>
            <a:r>
              <a:rPr lang="en-US" sz="2400" dirty="0" err="1" smtClean="0"/>
              <a:t>Nori</a:t>
            </a:r>
            <a:endParaRPr lang="en-US" sz="2400" dirty="0" smtClean="0"/>
          </a:p>
          <a:p>
            <a:r>
              <a:rPr lang="en-US" sz="2400" dirty="0" smtClean="0"/>
              <a:t>Microsoft 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2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"/>
    </mc:Choice>
    <mc:Fallback xmlns="">
      <p:transition xmlns:p14="http://schemas.microsoft.com/office/powerpoint/2010/main" spd="slow" advTm="27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</a:t>
            </a:r>
            <a:r>
              <a:rPr lang="en-US" dirty="0" err="1" smtClean="0"/>
              <a:t>Datarace</a:t>
            </a:r>
            <a:r>
              <a:rPr lang="en-US" dirty="0" smtClean="0"/>
              <a:t> Analysis Using </a:t>
            </a:r>
            <a:r>
              <a:rPr lang="en-US" dirty="0" err="1" smtClean="0"/>
              <a:t>Datalog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826" y="1510258"/>
            <a:ext cx="8306015" cy="464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 relations:</a:t>
            </a:r>
          </a:p>
          <a:p>
            <a:r>
              <a:rPr lang="en-US" sz="2000" dirty="0" smtClean="0"/>
              <a:t>    next(p1, p2),  mayAlias(p1, p2),  guarded(p1, p2)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b="1" dirty="0" smtClean="0"/>
              <a:t>Output relations:</a:t>
            </a:r>
          </a:p>
          <a:p>
            <a:r>
              <a:rPr lang="en-US" sz="2000" dirty="0" smtClean="0"/>
              <a:t>    parallel(p1, p2),  race(p1, p2)</a:t>
            </a:r>
          </a:p>
          <a:p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Rules:</a:t>
            </a:r>
          </a:p>
          <a:p>
            <a:r>
              <a:rPr lang="en-US" sz="2200" dirty="0" smtClean="0"/>
              <a:t>      parallel</a:t>
            </a:r>
            <a:r>
              <a:rPr lang="en-US" sz="2200" dirty="0"/>
              <a:t>(p3, p2) :- parallel(p1, p2), next (p3, p1)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endParaRPr lang="en-US" sz="10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dirty="0">
                <a:solidFill>
                  <a:schemeClr val="bg1"/>
                </a:solidFill>
              </a:rPr>
              <a:t>2) </a:t>
            </a:r>
            <a:r>
              <a:rPr lang="en-US" sz="2200" dirty="0"/>
              <a:t>parallel(p1, p2) :- parallel(p2, p1)</a:t>
            </a:r>
            <a:r>
              <a:rPr lang="en-US" sz="2200" dirty="0" smtClean="0"/>
              <a:t>.</a:t>
            </a:r>
            <a:r>
              <a:rPr lang="en-US" sz="1000" dirty="0" smtClean="0"/>
              <a:t> </a:t>
            </a:r>
            <a:r>
              <a:rPr lang="en-US" sz="2200" dirty="0" smtClean="0"/>
              <a:t>  </a:t>
            </a:r>
            <a:endParaRPr lang="en-US" sz="2200" dirty="0"/>
          </a:p>
          <a:p>
            <a:pPr algn="r"/>
            <a:endParaRPr lang="en-US" sz="1000" dirty="0" smtClean="0"/>
          </a:p>
          <a:p>
            <a:r>
              <a:rPr lang="en-US" sz="2200" dirty="0" smtClean="0"/>
              <a:t>           race(p1, p2) :- parallel(p1, p2), mayAlias(p1, p2), </a:t>
            </a:r>
            <a:r>
              <a:rPr lang="es-ES_tradnl" sz="2200" dirty="0" smtClean="0"/>
              <a:t>¬</a:t>
            </a:r>
            <a:r>
              <a:rPr lang="en-US" sz="2200" dirty="0" smtClean="0"/>
              <a:t>guarded(p1, p2).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12" name="Rounded Rectangular Callout 11"/>
          <p:cNvSpPr/>
          <p:nvPr/>
        </p:nvSpPr>
        <p:spPr>
          <a:xfrm>
            <a:off x="2762405" y="3526561"/>
            <a:ext cx="2269465" cy="1046484"/>
          </a:xfrm>
          <a:prstGeom prst="wedgeRoundRectCallout">
            <a:avLst>
              <a:gd name="adj1" fmla="val -53203"/>
              <a:gd name="adj2" fmla="val -94290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p1 &amp; p2 may</a:t>
            </a:r>
          </a:p>
          <a:p>
            <a:pPr algn="ctr"/>
            <a:r>
              <a:rPr lang="en-US" sz="2200" dirty="0" smtClean="0"/>
              <a:t>have a </a:t>
            </a:r>
            <a:r>
              <a:rPr lang="en-US" sz="2200" dirty="0" err="1" smtClean="0"/>
              <a:t>datarace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28287" y="3515260"/>
            <a:ext cx="2269465" cy="1046484"/>
          </a:xfrm>
          <a:prstGeom prst="wedgeRoundRectCallout">
            <a:avLst>
              <a:gd name="adj1" fmla="val -53203"/>
              <a:gd name="adj2" fmla="val -94290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p1 &amp; p2 may happen in parallel.</a:t>
            </a:r>
            <a:endParaRPr lang="en-US" sz="22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199406" y="2586816"/>
            <a:ext cx="2128357" cy="952418"/>
          </a:xfrm>
          <a:prstGeom prst="wedgeRoundRectCallout">
            <a:avLst>
              <a:gd name="adj1" fmla="val -53203"/>
              <a:gd name="adj2" fmla="val -94290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p1 is immediate successor of p2. </a:t>
            </a:r>
            <a:endParaRPr lang="en-US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962772" y="2574599"/>
            <a:ext cx="2399278" cy="1046942"/>
          </a:xfrm>
          <a:prstGeom prst="wedgeRoundRectCallout">
            <a:avLst>
              <a:gd name="adj1" fmla="val -53203"/>
              <a:gd name="adj2" fmla="val -94290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p1 &amp; p2 may access the same memory location. </a:t>
            </a:r>
            <a:endParaRPr lang="en-US" sz="2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668275" y="2575057"/>
            <a:ext cx="2269465" cy="1046484"/>
          </a:xfrm>
          <a:prstGeom prst="wedgeRoundRectCallout">
            <a:avLst>
              <a:gd name="adj1" fmla="val -53721"/>
              <a:gd name="adj2" fmla="val -93167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p1 &amp; p2 are guarded by the same lock.</a:t>
            </a:r>
            <a:endParaRPr lang="en-US" sz="2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761473" y="2551541"/>
            <a:ext cx="5563816" cy="1846045"/>
          </a:xfrm>
          <a:prstGeom prst="wedgeRoundRectCallout">
            <a:avLst>
              <a:gd name="adj1" fmla="val -51883"/>
              <a:gd name="adj2" fmla="val 76904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If p1 &amp; p2 may happen in parallel, </a:t>
            </a:r>
          </a:p>
          <a:p>
            <a:pPr algn="ctr"/>
            <a:r>
              <a:rPr lang="en-US" sz="2200" dirty="0" smtClean="0"/>
              <a:t>and</a:t>
            </a:r>
            <a:r>
              <a:rPr lang="en-US" sz="2200" dirty="0"/>
              <a:t> </a:t>
            </a:r>
            <a:r>
              <a:rPr lang="en-US" sz="2200" dirty="0" smtClean="0"/>
              <a:t>they may access the same memory location, and they are not guarded by the same lock, </a:t>
            </a:r>
          </a:p>
          <a:p>
            <a:pPr algn="ctr"/>
            <a:r>
              <a:rPr lang="en-US" sz="2200" dirty="0"/>
              <a:t>t</a:t>
            </a:r>
            <a:r>
              <a:rPr lang="en-US" sz="2200" dirty="0" smtClean="0"/>
              <a:t>hen p1 &amp; p2 may have a </a:t>
            </a:r>
            <a:r>
              <a:rPr lang="en-US" sz="2200" dirty="0" err="1" smtClean="0"/>
              <a:t>datarace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974995" y="2281101"/>
            <a:ext cx="4397824" cy="1375714"/>
          </a:xfrm>
          <a:prstGeom prst="wedgeRoundRectCallout">
            <a:avLst>
              <a:gd name="adj1" fmla="val -55484"/>
              <a:gd name="adj2" fmla="val 65355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If p1 &amp; p2 may happen in parallel, </a:t>
            </a:r>
          </a:p>
          <a:p>
            <a:pPr algn="ctr"/>
            <a:r>
              <a:rPr lang="en-US" sz="2200" dirty="0" smtClean="0"/>
              <a:t>and  p3 is successor of p1,</a:t>
            </a:r>
          </a:p>
          <a:p>
            <a:pPr algn="ctr"/>
            <a:r>
              <a:rPr lang="en-US" sz="2200" dirty="0" smtClean="0"/>
              <a:t>then p3 &amp; p2 may happen in parallel. </a:t>
            </a:r>
            <a:endParaRPr lang="en-US" sz="22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008410" y="2774949"/>
            <a:ext cx="4376167" cy="1198884"/>
          </a:xfrm>
          <a:prstGeom prst="wedgeRoundRectCallout">
            <a:avLst>
              <a:gd name="adj1" fmla="val -57300"/>
              <a:gd name="adj2" fmla="val 82850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If p2 &amp; p1 may happen in parallel,</a:t>
            </a:r>
          </a:p>
          <a:p>
            <a:pPr algn="ctr"/>
            <a:r>
              <a:rPr lang="en-US" sz="2200" dirty="0" smtClean="0"/>
              <a:t>then p1 &amp; p2 may happen in parallel. 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4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5"/>
    </mc:Choice>
    <mc:Fallback xmlns="">
      <p:transition xmlns:p14="http://schemas.microsoft.com/office/powerpoint/2010/main" spd="slow" advTm="1192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5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>
            <a:spLocks noGrp="1"/>
          </p:cNvSpPr>
          <p:nvPr>
            <p:ph sz="quarter" idx="1"/>
          </p:nvPr>
        </p:nvSpPr>
        <p:spPr>
          <a:xfrm>
            <a:off x="291380" y="1362464"/>
            <a:ext cx="8273234" cy="4708136"/>
          </a:xfrm>
        </p:spPr>
        <p:txBody>
          <a:bodyPr>
            <a:normAutofit/>
          </a:bodyPr>
          <a:lstStyle/>
          <a:p>
            <a:r>
              <a:rPr lang="en-US" dirty="0" smtClean="0"/>
              <a:t>Easier to specify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Datalog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" y="2456170"/>
            <a:ext cx="2242950" cy="2902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2539781"/>
            <a:ext cx="2272252" cy="294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85" y="262083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5" y="269703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85" y="277323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284943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5" y="292563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05" y="299342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3069628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59" y="3132173"/>
            <a:ext cx="2290899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15" y="3208373"/>
            <a:ext cx="2292231" cy="29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46" y="2522912"/>
            <a:ext cx="3084503" cy="207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796202" y="3111854"/>
            <a:ext cx="1829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u="none" dirty="0">
                <a:latin typeface="Arial Unicode MS" charset="0"/>
              </a:rPr>
              <a:t>vs.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30867" y="6520962"/>
            <a:ext cx="5791200" cy="365760"/>
          </a:xfrm>
        </p:spPr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520962"/>
            <a:ext cx="818219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9777" y="19086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Analysis in Java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5091" y="1908158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Analysis in </a:t>
            </a:r>
            <a:r>
              <a:rPr lang="en-US" sz="2400" dirty="0" err="1" smtClean="0"/>
              <a:t>Datalog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3023" y="14580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2"/>
    </mc:Choice>
    <mc:Fallback xmlns="">
      <p:transition xmlns:p14="http://schemas.microsoft.com/office/powerpoint/2010/main" spd="slow" advTm="230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0" grpId="0"/>
      <p:bldP spid="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Datalog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Content Placeholder 1"/>
          <p:cNvSpPr>
            <a:spLocks noGrp="1"/>
          </p:cNvSpPr>
          <p:nvPr>
            <p:ph sz="quarter" idx="1"/>
          </p:nvPr>
        </p:nvSpPr>
        <p:spPr>
          <a:xfrm>
            <a:off x="291380" y="1362464"/>
            <a:ext cx="8273234" cy="4708136"/>
          </a:xfrm>
        </p:spPr>
        <p:txBody>
          <a:bodyPr>
            <a:normAutofit/>
          </a:bodyPr>
          <a:lstStyle/>
          <a:p>
            <a:r>
              <a:rPr lang="en-US" dirty="0" smtClean="0"/>
              <a:t>Easier to specify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Leverage efficient solvers</a:t>
            </a:r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Widely adaptable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1" y="2779296"/>
            <a:ext cx="1009791" cy="5811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5" y="2737313"/>
            <a:ext cx="1591194" cy="9083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07" y="2772128"/>
            <a:ext cx="1622093" cy="6582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68" y="2678409"/>
            <a:ext cx="1550566" cy="6050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3" y="4295974"/>
            <a:ext cx="1147188" cy="8217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31" y="4373402"/>
            <a:ext cx="1393390" cy="5817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74" y="4390543"/>
            <a:ext cx="1001574" cy="322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72" y="4356437"/>
            <a:ext cx="1506965" cy="530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5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3"/>
    </mc:Choice>
    <mc:Fallback xmlns="">
      <p:transition xmlns:p14="http://schemas.microsoft.com/office/powerpoint/2010/main" spd="slow" advTm="392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11296" y="2688072"/>
            <a:ext cx="1481712" cy="1220307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1"/>
    </mc:Choice>
    <mc:Fallback xmlns="">
      <p:transition xmlns:p14="http://schemas.microsoft.com/office/powerpoint/2010/main" spd="slow" advTm="377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Datarace</a:t>
            </a:r>
            <a:r>
              <a:rPr lang="en-US" dirty="0" smtClean="0"/>
              <a:t> Analysis: Logical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Probabilistic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826" y="1510258"/>
            <a:ext cx="8306015" cy="4816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 relations:</a:t>
            </a:r>
          </a:p>
          <a:p>
            <a:r>
              <a:rPr lang="en-US" sz="2000" dirty="0" smtClean="0"/>
              <a:t>    next(p1, p2),  mayAlias(p1, p2),  guarded(p1, p2)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Output relations:</a:t>
            </a:r>
          </a:p>
          <a:p>
            <a:r>
              <a:rPr lang="en-US" sz="2000" dirty="0" smtClean="0"/>
              <a:t>    parallel(p1, p2),  race(p1, p2)</a:t>
            </a:r>
          </a:p>
          <a:p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Rules: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parallel</a:t>
            </a:r>
            <a:r>
              <a:rPr lang="en-US" sz="2200" dirty="0"/>
              <a:t>(p3, p2) :- parallel(p1, p2), next (p3, p1)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endParaRPr lang="en-US" sz="10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dirty="0">
                <a:solidFill>
                  <a:schemeClr val="bg1"/>
                </a:solidFill>
              </a:rPr>
              <a:t>2) </a:t>
            </a:r>
            <a:r>
              <a:rPr lang="en-US" sz="2200" dirty="0"/>
              <a:t>parallel(p1, p2) :- parallel(p2, p1)</a:t>
            </a:r>
            <a:r>
              <a:rPr lang="en-US" sz="2200" dirty="0" smtClean="0"/>
              <a:t>.</a:t>
            </a:r>
            <a:r>
              <a:rPr lang="en-US" sz="1000" dirty="0" smtClean="0"/>
              <a:t> </a:t>
            </a:r>
            <a:r>
              <a:rPr lang="en-US" sz="2200" dirty="0" smtClean="0"/>
              <a:t>  </a:t>
            </a:r>
            <a:endParaRPr lang="en-US" sz="2200" dirty="0"/>
          </a:p>
          <a:p>
            <a:pPr algn="r"/>
            <a:endParaRPr lang="en-US" sz="1000" dirty="0" smtClean="0"/>
          </a:p>
          <a:p>
            <a:r>
              <a:rPr lang="en-US" sz="2200" dirty="0" smtClean="0"/>
              <a:t>           race(p1, p2) :- parallel(p1, p2), mayAlias(p1, p2), </a:t>
            </a:r>
            <a:r>
              <a:rPr lang="es-ES_tradnl" sz="2200" dirty="0" smtClean="0"/>
              <a:t>¬</a:t>
            </a:r>
            <a:r>
              <a:rPr lang="en-US" sz="2200" dirty="0" smtClean="0"/>
              <a:t>guarded(p1, p2).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      </a:t>
            </a:r>
            <a:r>
              <a:rPr lang="es-ES_tradnl" sz="2200" dirty="0" smtClean="0"/>
              <a:t>¬</a:t>
            </a:r>
            <a:r>
              <a:rPr lang="es-ES_tradnl" sz="2200" dirty="0" err="1" smtClean="0"/>
              <a:t>race</a:t>
            </a:r>
            <a:r>
              <a:rPr lang="es-ES_tradnl" sz="2200" dirty="0" smtClean="0"/>
              <a:t>(x2, x1).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30168" y="3782402"/>
            <a:ext cx="1164407" cy="3700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w</a:t>
            </a:r>
            <a:r>
              <a:rPr lang="en-US" sz="2200" b="1" dirty="0" smtClean="0">
                <a:solidFill>
                  <a:srgbClr val="000000"/>
                </a:solidFill>
              </a:rPr>
              <a:t>eight 5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816" y="5204902"/>
            <a:ext cx="1239963" cy="3700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w</a:t>
            </a:r>
            <a:r>
              <a:rPr lang="en-US" sz="2200" b="1" dirty="0" smtClean="0">
                <a:solidFill>
                  <a:schemeClr val="tx1"/>
                </a:solidFill>
              </a:rPr>
              <a:t>eight 25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56715" y="3527475"/>
            <a:ext cx="1775591" cy="599671"/>
          </a:xfrm>
          <a:prstGeom prst="wedgeRoundRectCallout">
            <a:avLst>
              <a:gd name="adj1" fmla="val -43350"/>
              <a:gd name="adj2" fmla="val 86029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</a:rPr>
              <a:t>“Hard” </a:t>
            </a:r>
            <a:r>
              <a:rPr lang="en-US" sz="2200" dirty="0">
                <a:solidFill>
                  <a:prstClr val="white"/>
                </a:solidFill>
              </a:rPr>
              <a:t>Rule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49627" y="3009654"/>
            <a:ext cx="1775591" cy="599671"/>
          </a:xfrm>
          <a:prstGeom prst="wedgeRoundRectCallout">
            <a:avLst>
              <a:gd name="adj1" fmla="val -43350"/>
              <a:gd name="adj2" fmla="val 86029"/>
              <a:gd name="adj3" fmla="val 166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</a:rPr>
              <a:t>“Soft” Rule</a:t>
            </a:r>
            <a:endParaRPr lang="en-US" sz="22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7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62"/>
    </mc:Choice>
    <mc:Fallback xmlns="">
      <p:transition xmlns:p14="http://schemas.microsoft.com/office/powerpoint/2010/main" spd="slow" advTm="1031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1" animBg="1"/>
      <p:bldP spid="6" grpId="0" animBg="1"/>
      <p:bldP spid="6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21824"/>
            <a:ext cx="8229600" cy="4937760"/>
          </a:xfrm>
        </p:spPr>
        <p:txBody>
          <a:bodyPr/>
          <a:lstStyle/>
          <a:p>
            <a:r>
              <a:rPr lang="en-US" dirty="0">
                <a:latin typeface="+mn-lt"/>
              </a:rPr>
              <a:t>Probabilistic </a:t>
            </a:r>
            <a:r>
              <a:rPr lang="en-US" dirty="0" smtClean="0">
                <a:latin typeface="+mn-lt"/>
              </a:rPr>
              <a:t>Analysis =</a:t>
            </a:r>
            <a:r>
              <a:rPr lang="en-US" dirty="0">
                <a:latin typeface="+mn-lt"/>
              </a:rPr>
              <a:t>&gt; Markov Logic Network (</a:t>
            </a:r>
            <a:r>
              <a:rPr lang="en-US" dirty="0" smtClean="0">
                <a:latin typeface="+mn-lt"/>
              </a:rPr>
              <a:t>MLN</a:t>
            </a:r>
            <a:r>
              <a:rPr lang="en-US" dirty="0">
                <a:latin typeface="+mn-lt"/>
              </a:rPr>
              <a:t>)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sz="2200" dirty="0" smtClean="0">
                <a:latin typeface="+mn-lt"/>
              </a:rPr>
              <a:t>		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           [Richardson &amp; </a:t>
            </a:r>
            <a:r>
              <a:rPr lang="en-US" sz="2200" dirty="0" err="1" smtClean="0">
                <a:latin typeface="+mn-lt"/>
              </a:rPr>
              <a:t>Domingos</a:t>
            </a:r>
            <a:r>
              <a:rPr lang="en-US" sz="2200" dirty="0" smtClean="0">
                <a:latin typeface="+mn-lt"/>
              </a:rPr>
              <a:t>, Machine Learning’06 ]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MLN defines a probability distribution over all possible analysis outputs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Probability of an output </a:t>
            </a:r>
            <a:r>
              <a:rPr lang="en-US" sz="2800" i="1" dirty="0">
                <a:solidFill>
                  <a:prstClr val="black"/>
                </a:solidFill>
                <a:latin typeface="Times" charset="0"/>
              </a:rPr>
              <a:t>x</a:t>
            </a:r>
            <a:r>
              <a:rPr lang="en-US" dirty="0" smtClean="0">
                <a:latin typeface="+mn-lt"/>
              </a:rPr>
              <a:t>: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Semantics for Probabilistic Analysis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4276879" y="4855552"/>
            <a:ext cx="918222" cy="45282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384012" y="4483780"/>
            <a:ext cx="6647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034719" y="4487539"/>
            <a:ext cx="337354" cy="369332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i="1" dirty="0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359519" y="5307710"/>
            <a:ext cx="3050034" cy="707886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Number </a:t>
            </a:r>
            <a:r>
              <a:rPr lang="en-US" dirty="0"/>
              <a:t>of true </a:t>
            </a:r>
            <a:r>
              <a:rPr lang="en-US" dirty="0" smtClean="0"/>
              <a:t>instances</a:t>
            </a:r>
            <a:br>
              <a:rPr lang="en-US" dirty="0" smtClean="0"/>
            </a:br>
            <a:r>
              <a:rPr lang="en-US" dirty="0" smtClean="0"/>
              <a:t>of rule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in </a:t>
            </a:r>
            <a:r>
              <a:rPr lang="en-US" i="1" dirty="0"/>
              <a:t>x</a:t>
            </a:r>
            <a:endParaRPr lang="en-US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631254" y="5311737"/>
            <a:ext cx="1288356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Weight </a:t>
            </a:r>
            <a:r>
              <a:rPr lang="en-US" dirty="0" smtClean="0"/>
              <a:t>of</a:t>
            </a:r>
          </a:p>
          <a:p>
            <a:pPr algn="ctr" eaLnBrk="1" hangingPunct="1"/>
            <a:r>
              <a:rPr lang="en-US" dirty="0" smtClean="0"/>
              <a:t> rule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H="1" flipV="1">
            <a:off x="5653146" y="4855552"/>
            <a:ext cx="1306491" cy="452534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V="1">
            <a:off x="2366395" y="4950146"/>
            <a:ext cx="1161488" cy="36908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395549" y="5323014"/>
            <a:ext cx="1752603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Normalization</a:t>
            </a:r>
          </a:p>
          <a:p>
            <a:pPr algn="ctr" eaLnBrk="1" hangingPunct="1"/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3515446" y="4726784"/>
            <a:ext cx="337354" cy="369332"/>
          </a:xfrm>
          <a:prstGeom prst="rect">
            <a:avLst/>
          </a:prstGeom>
          <a:solidFill>
            <a:srgbClr val="FDC1C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392" y="4105940"/>
            <a:ext cx="4494893" cy="1217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8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58"/>
    </mc:Choice>
    <mc:Fallback xmlns="">
      <p:transition xmlns:p14="http://schemas.microsoft.com/office/powerpoint/2010/main" spd="slow" advTm="1007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Engine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93009" y="2639860"/>
            <a:ext cx="1481712" cy="1220307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1"/>
    </mc:Choice>
    <mc:Fallback xmlns="">
      <p:transition xmlns:p14="http://schemas.microsoft.com/office/powerpoint/2010/main" spd="slow" advTm="55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46216" y="1740087"/>
            <a:ext cx="635019" cy="7287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89" y="1183203"/>
            <a:ext cx="7880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Find the most likely output given the input program</a:t>
            </a:r>
            <a:endParaRPr lang="en-US" sz="2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03" y="2557273"/>
            <a:ext cx="2071098" cy="7418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928" y="2312234"/>
            <a:ext cx="4841218" cy="1139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986" y="3236562"/>
            <a:ext cx="3425144" cy="925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9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22"/>
    </mc:Choice>
    <mc:Fallback xmlns="">
      <p:transition xmlns:p14="http://schemas.microsoft.com/office/powerpoint/2010/main" spd="slow" advTm="710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dirty="0" smtClean="0">
                <a:solidFill>
                  <a:srgbClr val="464653"/>
                </a:solidFill>
                <a:sym typeface="Wingdings"/>
              </a:rPr>
              <a:t> </a:t>
            </a:r>
            <a:r>
              <a:rPr lang="en-US" dirty="0" err="1" smtClean="0"/>
              <a:t>MaxSAT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43232" y="2690497"/>
            <a:ext cx="635019" cy="7287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8833" y="3362676"/>
            <a:ext cx="7880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Find a </a:t>
            </a:r>
            <a:r>
              <a:rPr lang="en-US" sz="2600" dirty="0" err="1" smtClean="0"/>
              <a:t>boolean</a:t>
            </a:r>
            <a:r>
              <a:rPr lang="en-US" sz="2600" dirty="0" smtClean="0"/>
              <a:t> assignment such that the sum of</a:t>
            </a:r>
          </a:p>
          <a:p>
            <a:pPr algn="ctr"/>
            <a:r>
              <a:rPr lang="en-US" sz="2600" dirty="0" smtClean="0"/>
              <a:t>the weights of the satisfied clauses is maximized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8923" y="1424471"/>
            <a:ext cx="4083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b1 </a:t>
            </a:r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s-ES_tradnl" sz="1600" dirty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n-US" sz="1600" b="1" dirty="0">
                <a:latin typeface="Courier New"/>
                <a:cs typeface="Courier New"/>
              </a:rPr>
              <a:t> b2 </a:t>
            </a:r>
            <a:r>
              <a:rPr lang="en-US" sz="1600" b="1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b="1" dirty="0" smtClean="0">
                <a:latin typeface="Courier New"/>
                <a:cs typeface="Courier New"/>
              </a:rPr>
              <a:t> b3  weight 5	</a:t>
            </a:r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∧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b3 </a:t>
            </a:r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b="1" dirty="0" smtClean="0">
                <a:latin typeface="Courier New"/>
                <a:cs typeface="Courier New"/>
              </a:rPr>
              <a:t>   b4        weight 10	</a:t>
            </a:r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∧</a:t>
            </a:r>
          </a:p>
          <a:p>
            <a:r>
              <a:rPr lang="es-ES_tradnl" sz="1600" dirty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b4 </a:t>
            </a:r>
            <a:r>
              <a:rPr lang="en-US" sz="1600" b="1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s-ES_tradnl" sz="1600" dirty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b2        weight 7	</a:t>
            </a:r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US" sz="1600" b="1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...</a:t>
            </a:r>
            <a:endParaRPr lang="en-US" sz="1600" b="1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4610" y="1320348"/>
            <a:ext cx="4309547" cy="12073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140526" y="4345622"/>
            <a:ext cx="635019" cy="7287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34" y="5069546"/>
            <a:ext cx="3070788" cy="85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6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10"/>
    </mc:Choice>
    <mc:Fallback xmlns="">
      <p:transition xmlns:p14="http://schemas.microsoft.com/office/powerpoint/2010/main" spd="slow" advTm="512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1" grpId="0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 </a:t>
            </a:r>
            <a:r>
              <a:rPr lang="en-US" sz="2400" dirty="0">
                <a:solidFill>
                  <a:srgbClr val="464653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464653"/>
                </a:solidFill>
                <a:sym typeface="Wingdings"/>
              </a:rPr>
              <a:t> </a:t>
            </a:r>
            <a:r>
              <a:rPr lang="en-US" dirty="0" err="1" smtClean="0"/>
              <a:t>MaxSAT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43232" y="4115464"/>
            <a:ext cx="635019" cy="7287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9139" y="4753984"/>
            <a:ext cx="7880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Solve the </a:t>
            </a:r>
            <a:r>
              <a:rPr lang="en-US" sz="2600" dirty="0" err="1" smtClean="0"/>
              <a:t>MaxSAT</a:t>
            </a:r>
            <a:r>
              <a:rPr lang="en-US" sz="2600" dirty="0" smtClean="0"/>
              <a:t> instance entailed by the MLN</a:t>
            </a:r>
            <a:endParaRPr lang="en-US" sz="2600" dirty="0"/>
          </a:p>
        </p:txBody>
      </p:sp>
      <p:sp>
        <p:nvSpPr>
          <p:cNvPr id="8" name="Down Arrow 7"/>
          <p:cNvSpPr/>
          <p:nvPr/>
        </p:nvSpPr>
        <p:spPr>
          <a:xfrm>
            <a:off x="4146216" y="1740087"/>
            <a:ext cx="635019" cy="7287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89" y="1183203"/>
            <a:ext cx="7880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Find the most likely output given the input program</a:t>
            </a:r>
            <a:endParaRPr lang="en-US" sz="2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03" y="2557273"/>
            <a:ext cx="2071098" cy="741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928" y="2312234"/>
            <a:ext cx="4841218" cy="113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986" y="3236562"/>
            <a:ext cx="3425144" cy="925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6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2"/>
    </mc:Choice>
    <mc:Fallback xmlns="">
      <p:transition xmlns:p14="http://schemas.microsoft.com/office/powerpoint/2010/main" spd="slow" advTm="306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586167" y="2365580"/>
            <a:ext cx="4071536" cy="4847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nciples_of_p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0" y="1705697"/>
            <a:ext cx="1159253" cy="1759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5964" y="3383555"/>
            <a:ext cx="3510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Imprecisely defined properties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4951" y="3751965"/>
            <a:ext cx="26512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Missing program parts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88982" y="2986059"/>
            <a:ext cx="4351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Computing exact solutions impossible</a:t>
            </a:r>
            <a:endParaRPr lang="en-US" sz="2200" dirty="0"/>
          </a:p>
        </p:txBody>
      </p:sp>
      <p:sp>
        <p:nvSpPr>
          <p:cNvPr id="18" name="Document 17"/>
          <p:cNvSpPr/>
          <p:nvPr/>
        </p:nvSpPr>
        <p:spPr>
          <a:xfrm>
            <a:off x="6949700" y="1860279"/>
            <a:ext cx="1521970" cy="1764490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Program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Analysis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665" y="3881146"/>
            <a:ext cx="19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Analysis Writer</a:t>
            </a:r>
          </a:p>
        </p:txBody>
      </p:sp>
      <p:sp>
        <p:nvSpPr>
          <p:cNvPr id="20" name="Oval 19"/>
          <p:cNvSpPr/>
          <p:nvPr/>
        </p:nvSpPr>
        <p:spPr>
          <a:xfrm>
            <a:off x="3429562" y="2297715"/>
            <a:ext cx="2035765" cy="62100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Approximations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0370" y="4089860"/>
            <a:ext cx="2369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Document 20"/>
          <p:cNvSpPr/>
          <p:nvPr/>
        </p:nvSpPr>
        <p:spPr>
          <a:xfrm>
            <a:off x="3823883" y="1871551"/>
            <a:ext cx="1521970" cy="1764490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Program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Analysis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1993392"/>
            <a:ext cx="1819656" cy="1819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0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5"/>
    </mc:Choice>
    <mc:Fallback xmlns="">
      <p:transition xmlns:p14="http://schemas.microsoft.com/office/powerpoint/2010/main" spd="slow" advTm="762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262E-6 -3.52615E-6 L -0.65347 0.006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17" grpId="0"/>
      <p:bldP spid="17" grpId="1"/>
      <p:bldP spid="21" grpId="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7891" y="1697675"/>
            <a:ext cx="3957011" cy="420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public </a:t>
            </a:r>
            <a:r>
              <a:rPr lang="en-US" sz="1800" dirty="0"/>
              <a:t>class </a:t>
            </a:r>
            <a:r>
              <a:rPr lang="en-US" sz="1800" dirty="0" err="1"/>
              <a:t>RequestHandler</a:t>
            </a:r>
            <a:r>
              <a:rPr lang="en-US" sz="1800" dirty="0"/>
              <a:t> {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2</a:t>
            </a:r>
            <a:r>
              <a:rPr lang="en-US" sz="1800" dirty="0" smtClean="0"/>
              <a:t>     </a:t>
            </a:r>
            <a:r>
              <a:rPr lang="en-US" sz="1800" dirty="0" err="1" smtClean="0"/>
              <a:t>FtpRequestImpl</a:t>
            </a:r>
            <a:r>
              <a:rPr lang="en-US" sz="1800" dirty="0" smtClean="0"/>
              <a:t> request;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3</a:t>
            </a:r>
            <a:r>
              <a:rPr lang="en-US" sz="1800" dirty="0" smtClean="0"/>
              <a:t>     </a:t>
            </a:r>
            <a:r>
              <a:rPr lang="en-US" sz="1800" dirty="0" err="1" smtClean="0"/>
              <a:t>FtpWriter</a:t>
            </a:r>
            <a:r>
              <a:rPr lang="en-US" sz="1800" dirty="0" smtClean="0"/>
              <a:t> writer;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4</a:t>
            </a:r>
            <a:r>
              <a:rPr lang="en-US" sz="1800" dirty="0" smtClean="0"/>
              <a:t>     </a:t>
            </a:r>
            <a:r>
              <a:rPr lang="en-US" sz="1800" dirty="0" err="1" smtClean="0"/>
              <a:t>BufferedReader</a:t>
            </a:r>
            <a:r>
              <a:rPr lang="en-US" sz="1800" dirty="0" smtClean="0"/>
              <a:t> reader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5</a:t>
            </a:r>
            <a:r>
              <a:rPr lang="en-US" sz="1800" dirty="0" smtClean="0"/>
              <a:t>     </a:t>
            </a:r>
            <a:r>
              <a:rPr lang="en-US" sz="1800" dirty="0"/>
              <a:t>Socket </a:t>
            </a:r>
            <a:r>
              <a:rPr lang="en-US" sz="1800" dirty="0" err="1" smtClean="0"/>
              <a:t>controlSocket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6</a:t>
            </a:r>
            <a:r>
              <a:rPr lang="en-US" sz="1800" dirty="0" smtClean="0"/>
              <a:t>     </a:t>
            </a:r>
            <a:r>
              <a:rPr lang="en-US" sz="1800" dirty="0" err="1" smtClean="0"/>
              <a:t>boolean</a:t>
            </a:r>
            <a:r>
              <a:rPr lang="en-US" sz="1800" dirty="0"/>
              <a:t> </a:t>
            </a:r>
            <a:r>
              <a:rPr lang="en-US" sz="1800" dirty="0" err="1" smtClean="0"/>
              <a:t>isConnectionClosed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7</a:t>
            </a:r>
            <a:r>
              <a:rPr lang="en-US" sz="1800" dirty="0" smtClean="0"/>
              <a:t>    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8</a:t>
            </a:r>
            <a:r>
              <a:rPr lang="en-US" sz="1800" dirty="0" smtClean="0">
                <a:solidFill>
                  <a:prstClr val="black"/>
                </a:solidFill>
              </a:rPr>
              <a:t>  public </a:t>
            </a:r>
            <a:r>
              <a:rPr lang="en-US" sz="1800" dirty="0">
                <a:solidFill>
                  <a:prstClr val="black"/>
                </a:solidFill>
              </a:rPr>
              <a:t>void </a:t>
            </a:r>
            <a:r>
              <a:rPr lang="en-US" sz="1800" dirty="0" err="1" smtClean="0">
                <a:solidFill>
                  <a:prstClr val="black"/>
                </a:solidFill>
              </a:rPr>
              <a:t>getRequest</a:t>
            </a:r>
            <a:r>
              <a:rPr lang="en-US" sz="1800" dirty="0" smtClean="0">
                <a:solidFill>
                  <a:prstClr val="black"/>
                </a:solidFill>
              </a:rPr>
              <a:t>( ) {</a:t>
            </a:r>
            <a:br>
              <a:rPr lang="en-US" sz="1800" dirty="0" smtClean="0">
                <a:solidFill>
                  <a:prstClr val="black"/>
                </a:solidFill>
              </a:rPr>
            </a:b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10</a:t>
            </a:r>
            <a:r>
              <a:rPr lang="en-US" sz="1800" dirty="0" smtClean="0">
                <a:solidFill>
                  <a:prstClr val="black"/>
                </a:solidFill>
              </a:rPr>
              <a:t> } 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/>
              <a:t>Static </a:t>
            </a:r>
            <a:r>
              <a:rPr lang="en-US" dirty="0" err="1"/>
              <a:t>D</a:t>
            </a:r>
            <a:r>
              <a:rPr lang="en-US" dirty="0" err="1" smtClean="0"/>
              <a:t>atarace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7410" y="1622388"/>
            <a:ext cx="4553033" cy="447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11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public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void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close( )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{ 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12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synchronized (this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) {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13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if (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isConnectionClosed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) </a:t>
            </a:r>
            <a:endParaRPr lang="en-US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14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         return;</a:t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15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isConnectionClosed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= true;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16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}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en-US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en-US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21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reader.close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22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reader = null;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23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controlSocket.close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24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controlSocket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= null;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25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}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8894" y="1162560"/>
            <a:ext cx="8229600" cy="47830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595959"/>
                </a:solidFill>
                <a:latin typeface="Chalkboard"/>
                <a:cs typeface="Chalkboard"/>
              </a:rPr>
              <a:t>Code snippet from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Apache FTP Server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42" y="4496475"/>
            <a:ext cx="295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         return request;     // </a:t>
            </a:r>
            <a:r>
              <a:rPr lang="en-US" b="1" dirty="0" smtClean="0">
                <a:solidFill>
                  <a:srgbClr val="000000"/>
                </a:solidFill>
              </a:rPr>
              <a:t>x0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3731" y="3355246"/>
            <a:ext cx="30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17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request.clear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     // 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x1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3732" y="3677798"/>
            <a:ext cx="310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18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request = null;     //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x2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3652" y="3970110"/>
            <a:ext cx="309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19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writer.close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       //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3730" y="430798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20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writer = null;       //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y2</a:t>
            </a:r>
            <a:endParaRPr lang="en-US" dirty="0"/>
          </a:p>
        </p:txBody>
      </p:sp>
      <p:cxnSp>
        <p:nvCxnSpPr>
          <p:cNvPr id="16" name="Straight Connector 15"/>
          <p:cNvCxnSpPr>
            <a:stCxn id="22" idx="3"/>
            <a:endCxn id="20" idx="1"/>
          </p:cNvCxnSpPr>
          <p:nvPr/>
        </p:nvCxnSpPr>
        <p:spPr>
          <a:xfrm flipV="1">
            <a:off x="3302996" y="3898625"/>
            <a:ext cx="1049674" cy="83173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4173" y="3914945"/>
            <a:ext cx="43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52670" y="374835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49966" y="344140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88118" y="4580082"/>
            <a:ext cx="3014878" cy="3005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>
            <a:stCxn id="21" idx="3"/>
            <a:endCxn id="20" idx="3"/>
          </p:cNvCxnSpPr>
          <p:nvPr/>
        </p:nvCxnSpPr>
        <p:spPr>
          <a:xfrm>
            <a:off x="7364844" y="3591675"/>
            <a:ext cx="2704" cy="306950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39338" y="3493562"/>
            <a:ext cx="4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49963" y="436010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347259" y="405315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36" idx="3"/>
            <a:endCxn id="35" idx="3"/>
          </p:cNvCxnSpPr>
          <p:nvPr/>
        </p:nvCxnSpPr>
        <p:spPr>
          <a:xfrm>
            <a:off x="7362137" y="4203425"/>
            <a:ext cx="2704" cy="306950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36631" y="4130712"/>
            <a:ext cx="4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R3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359660" y="4954217"/>
            <a:ext cx="3014878" cy="290851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356956" y="4670628"/>
            <a:ext cx="3014878" cy="2769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/>
          <p:cNvCxnSpPr>
            <a:stCxn id="40" idx="3"/>
            <a:endCxn id="39" idx="3"/>
          </p:cNvCxnSpPr>
          <p:nvPr/>
        </p:nvCxnSpPr>
        <p:spPr>
          <a:xfrm>
            <a:off x="7371834" y="4809078"/>
            <a:ext cx="2704" cy="290565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46328" y="47227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R4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359658" y="5513808"/>
            <a:ext cx="3014878" cy="264484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6954" y="5252327"/>
            <a:ext cx="3014878" cy="257509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urved Connector 47"/>
          <p:cNvCxnSpPr>
            <a:stCxn id="47" idx="3"/>
            <a:endCxn id="46" idx="3"/>
          </p:cNvCxnSpPr>
          <p:nvPr/>
        </p:nvCxnSpPr>
        <p:spPr>
          <a:xfrm>
            <a:off x="7371832" y="5381082"/>
            <a:ext cx="2704" cy="264968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46326" y="5329887"/>
            <a:ext cx="4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R5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4342245" y="3748768"/>
            <a:ext cx="3014878" cy="3005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3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2"/>
    </mc:Choice>
    <mc:Fallback xmlns="">
      <p:transition xmlns:p14="http://schemas.microsoft.com/office/powerpoint/2010/main" spd="slow" advTm="138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1" animBg="1"/>
      <p:bldP spid="21" grpId="0" animBg="1"/>
      <p:bldP spid="22" grpId="0" animBg="1"/>
      <p:bldP spid="22" grpId="1" animBg="1"/>
      <p:bldP spid="34" grpId="0"/>
      <p:bldP spid="35" grpId="0" animBg="1"/>
      <p:bldP spid="36" grpId="0" animBg="1"/>
      <p:bldP spid="38" grpId="0"/>
      <p:bldP spid="39" grpId="0" animBg="1"/>
      <p:bldP spid="40" grpId="0" animBg="1"/>
      <p:bldP spid="42" grpId="0"/>
      <p:bldP spid="46" grpId="0" animBg="1"/>
      <p:bldP spid="47" grpId="0" animBg="1"/>
      <p:bldP spid="49" grpId="0"/>
      <p:bldP spid="43" grpId="4" animBg="1"/>
      <p:bldP spid="43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0839" y="4809022"/>
            <a:ext cx="4325111" cy="1530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  <a:t>Output </a:t>
            </a:r>
            <a:r>
              <a:rPr lang="es-ES_tradnl" sz="2200" b="1" dirty="0" err="1" smtClean="0">
                <a:solidFill>
                  <a:srgbClr val="660066"/>
                </a:solidFill>
                <a:latin typeface="Calibri"/>
                <a:cs typeface="Calibri"/>
              </a:rPr>
              <a:t>facts</a:t>
            </a:r>
            <a: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  <a:t> (</a:t>
            </a:r>
            <a:r>
              <a:rPr lang="es-ES_tradnl" sz="2200" b="1" dirty="0" err="1" smtClean="0">
                <a:solidFill>
                  <a:srgbClr val="660066"/>
                </a:solidFill>
                <a:latin typeface="Calibri"/>
                <a:cs typeface="Calibri"/>
              </a:rPr>
              <a:t>before</a:t>
            </a:r>
            <a: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  <a:t> feedback):</a:t>
            </a:r>
            <a:b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</a:br>
            <a:r>
              <a:rPr lang="es-ES_tradnl" sz="2200" b="1" dirty="0" smtClean="0"/>
              <a:t>    </a:t>
            </a:r>
            <a:r>
              <a:rPr lang="es-ES_tradnl" sz="2200" dirty="0" err="1" smtClean="0"/>
              <a:t>parallel</a:t>
            </a:r>
            <a:r>
              <a:rPr lang="es-ES_tradnl" sz="2200" dirty="0" smtClean="0"/>
              <a:t>(x2, x0),    </a:t>
            </a:r>
            <a:r>
              <a:rPr lang="es-ES_tradnl" sz="2200" dirty="0" err="1" smtClean="0"/>
              <a:t>race</a:t>
            </a:r>
            <a:r>
              <a:rPr lang="es-ES_tradnl" sz="2200" dirty="0" smtClean="0"/>
              <a:t>(x2, x0), </a:t>
            </a:r>
            <a:br>
              <a:rPr lang="es-ES_tradnl" sz="2200" dirty="0" smtClean="0"/>
            </a:br>
            <a:r>
              <a:rPr lang="es-ES_tradnl" sz="2200" dirty="0" smtClean="0"/>
              <a:t>    </a:t>
            </a:r>
            <a:r>
              <a:rPr lang="es-ES_tradnl" sz="2200" dirty="0" err="1" smtClean="0"/>
              <a:t>parallel</a:t>
            </a:r>
            <a:r>
              <a:rPr lang="es-ES_tradnl" sz="2200" dirty="0" smtClean="0"/>
              <a:t>(x2, x1),    </a:t>
            </a:r>
            <a:r>
              <a:rPr lang="es-ES_tradnl" sz="2200" dirty="0" err="1" smtClean="0"/>
              <a:t>race</a:t>
            </a:r>
            <a:r>
              <a:rPr lang="es-ES_tradnl" sz="2200" dirty="0" smtClean="0"/>
              <a:t>(x2, x1),</a:t>
            </a:r>
            <a:br>
              <a:rPr lang="es-ES_tradnl" sz="2200" dirty="0" smtClean="0"/>
            </a:br>
            <a:r>
              <a:rPr lang="es-ES_tradnl" sz="2200" dirty="0" smtClean="0"/>
              <a:t>    </a:t>
            </a:r>
            <a:r>
              <a:rPr lang="es-ES_tradnl" sz="2200" dirty="0" err="1" smtClean="0"/>
              <a:t>parallel</a:t>
            </a:r>
            <a:r>
              <a:rPr lang="es-ES_tradnl" sz="2200" dirty="0" smtClean="0"/>
              <a:t>(</a:t>
            </a:r>
            <a:r>
              <a:rPr lang="es-ES_tradnl" sz="2400" dirty="0" smtClean="0"/>
              <a:t>y</a:t>
            </a:r>
            <a:r>
              <a:rPr lang="es-ES_tradnl" sz="2200" dirty="0" smtClean="0"/>
              <a:t>2, </a:t>
            </a:r>
            <a:r>
              <a:rPr lang="es-ES_tradnl" sz="2400" dirty="0" smtClean="0"/>
              <a:t>y</a:t>
            </a:r>
            <a:r>
              <a:rPr lang="es-ES_tradnl" sz="2200" dirty="0" smtClean="0"/>
              <a:t>1),    </a:t>
            </a:r>
            <a:r>
              <a:rPr lang="es-ES_tradnl" sz="2200" dirty="0" err="1" smtClean="0"/>
              <a:t>race</a:t>
            </a:r>
            <a:r>
              <a:rPr lang="es-ES_tradnl" sz="2200" dirty="0" smtClean="0"/>
              <a:t>(</a:t>
            </a:r>
            <a:r>
              <a:rPr lang="es-ES_tradnl" sz="2400" dirty="0" smtClean="0"/>
              <a:t>y</a:t>
            </a:r>
            <a:r>
              <a:rPr lang="es-ES_tradnl" sz="2200" dirty="0" smtClean="0"/>
              <a:t>2, </a:t>
            </a:r>
            <a:r>
              <a:rPr lang="es-ES_tradnl" sz="2400" dirty="0" smtClean="0"/>
              <a:t>y</a:t>
            </a:r>
            <a:r>
              <a:rPr lang="es-ES_tradnl" sz="2200" dirty="0" smtClean="0"/>
              <a:t>1)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</a:t>
            </a:r>
            <a:r>
              <a:rPr lang="en-US" dirty="0" smtClean="0"/>
              <a:t>oes Online </a:t>
            </a:r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W</a:t>
            </a:r>
            <a:r>
              <a:rPr lang="en-US" dirty="0" smtClean="0"/>
              <a:t>ork?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6337" y="4470894"/>
            <a:ext cx="2929993" cy="3717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1187" y="4810953"/>
            <a:ext cx="37845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  <a:t> Output </a:t>
            </a:r>
            <a:r>
              <a:rPr lang="es-ES_tradnl" sz="2200" b="1" dirty="0" err="1" smtClean="0">
                <a:solidFill>
                  <a:srgbClr val="660066"/>
                </a:solidFill>
                <a:latin typeface="Calibri"/>
                <a:cs typeface="Calibri"/>
              </a:rPr>
              <a:t>facts</a:t>
            </a:r>
            <a: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  <a:t> (</a:t>
            </a:r>
            <a:r>
              <a:rPr lang="es-ES_tradnl" sz="2200" b="1" dirty="0" err="1" smtClean="0">
                <a:solidFill>
                  <a:srgbClr val="660066"/>
                </a:solidFill>
                <a:latin typeface="Calibri"/>
                <a:cs typeface="Calibri"/>
              </a:rPr>
              <a:t>after</a:t>
            </a:r>
            <a:r>
              <a:rPr lang="es-ES_tradnl" sz="2200" b="1" dirty="0" smtClean="0">
                <a:solidFill>
                  <a:srgbClr val="660066"/>
                </a:solidFill>
                <a:latin typeface="Calibri"/>
                <a:cs typeface="Calibri"/>
              </a:rPr>
              <a:t> feedback):</a:t>
            </a:r>
            <a:endParaRPr lang="en-US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9367" y="5118430"/>
            <a:ext cx="3390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x0),   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race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4316" y="999990"/>
            <a:ext cx="711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200" b="1" dirty="0" smtClean="0">
                <a:solidFill>
                  <a:srgbClr val="660066"/>
                </a:solidFill>
                <a:latin typeface="Calibri"/>
                <a:cs typeface="Calibri"/>
              </a:rPr>
              <a:t>Input facts: </a:t>
            </a:r>
            <a:r>
              <a:rPr lang="en-US" sz="2200" b="1" dirty="0" smtClean="0">
                <a:solidFill>
                  <a:srgbClr val="660066"/>
                </a:solidFill>
                <a:latin typeface="Garamond" panose="02020404030301010803" pitchFamily="18" charset="0"/>
              </a:rPr>
              <a:t/>
            </a:r>
            <a:br>
              <a:rPr lang="en-US" sz="2200" b="1" dirty="0" smtClean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next(x2, x1),    mayAlias(x2, x1),    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guarded(x2, x1), </a:t>
            </a:r>
            <a:b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next(</a:t>
            </a:r>
            <a:r>
              <a:rPr lang="en-US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1, x2),    mayAlias(</a:t>
            </a:r>
            <a:r>
              <a:rPr lang="en-US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2, </a:t>
            </a:r>
            <a:r>
              <a:rPr lang="en-US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1),   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¬guarded(</a:t>
            </a:r>
            <a:r>
              <a:rPr lang="es-ES_tradnl" sz="24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2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1)</a:t>
            </a:r>
            <a:endParaRPr lang="en-US" sz="22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216" y="2011324"/>
            <a:ext cx="893368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200" b="1" dirty="0" err="1" smtClean="0">
                <a:solidFill>
                  <a:srgbClr val="660066"/>
                </a:solidFill>
                <a:latin typeface="Calibri"/>
                <a:cs typeface="Calibri"/>
              </a:rPr>
              <a:t>MaxSAT</a:t>
            </a:r>
            <a:r>
              <a:rPr lang="en-US" sz="2200" b="1" dirty="0" smtClean="0">
                <a:solidFill>
                  <a:srgbClr val="660066"/>
                </a:solidFill>
                <a:latin typeface="Calibri"/>
                <a:cs typeface="Calibri"/>
              </a:rPr>
              <a:t> formula:</a:t>
            </a:r>
            <a:r>
              <a:rPr lang="en-US" sz="2200" b="1" dirty="0" smtClean="0">
                <a:solidFill>
                  <a:srgbClr val="660066"/>
                </a:solidFill>
                <a:latin typeface="Garamond" panose="02020404030301010803" pitchFamily="18" charset="0"/>
              </a:rPr>
              <a:t/>
            </a:r>
            <a:br>
              <a:rPr lang="en-US" sz="2200" b="1" dirty="0" smtClean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(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(x1, x1)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next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=&gt;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x1)) </a:t>
            </a:r>
            <a:r>
              <a:rPr lang="es-ES_tradnl" sz="2200" b="1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weight</a:t>
            </a:r>
            <a:r>
              <a:rPr lang="es-ES_tradnl" sz="2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5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(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(x1, x2)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next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=&gt;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x2)) </a:t>
            </a:r>
            <a:r>
              <a:rPr lang="es-ES_tradnl" sz="2200" b="1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weight</a:t>
            </a:r>
            <a:r>
              <a:rPr lang="es-ES_tradnl" sz="2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5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􏰂  (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x2) </a:t>
            </a:r>
            <a:r>
              <a:rPr lang="es-ES_tradnl" dirty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next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(y1, x2)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=&gt;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(y1, x2)) </a:t>
            </a:r>
            <a:r>
              <a:rPr lang="es-ES_tradnl" sz="2200" b="1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weight</a:t>
            </a:r>
            <a:r>
              <a:rPr lang="es-ES_tradnl" sz="2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5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b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2, 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1) </a:t>
            </a:r>
            <a:r>
              <a:rPr lang="es-ES_tradnl" dirty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mayAlias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2, 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1) </a:t>
            </a:r>
            <a:r>
              <a:rPr lang="es-ES_tradnl" dirty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>
                <a:solidFill>
                  <a:prstClr val="black"/>
                </a:solidFill>
                <a:latin typeface="Garamond" panose="02020404030301010803" pitchFamily="18" charset="0"/>
              </a:rPr>
              <a:t> ¬</a:t>
            </a:r>
            <a:r>
              <a:rPr lang="es-ES_tradnl" sz="2200" dirty="0" err="1">
                <a:solidFill>
                  <a:prstClr val="black"/>
                </a:solidFill>
                <a:latin typeface="Garamond" panose="02020404030301010803" pitchFamily="18" charset="0"/>
              </a:rPr>
              <a:t>guarded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2, 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=&gt;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race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2, </a:t>
            </a:r>
            <a:r>
              <a:rPr lang="es-ES_tradnl" sz="24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y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1))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(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parallel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mayAlias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2200" dirty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s-ES_tradnl" sz="2200" dirty="0" err="1">
                <a:solidFill>
                  <a:prstClr val="black"/>
                </a:solidFill>
                <a:latin typeface="Garamond" panose="02020404030301010803" pitchFamily="18" charset="0"/>
              </a:rPr>
              <a:t>guarded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=&gt; 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race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x1)) </a:t>
            </a:r>
            <a:r>
              <a:rPr lang="es-ES_tradnl" dirty="0" smtClean="0">
                <a:solidFill>
                  <a:prstClr val="black"/>
                </a:solidFill>
                <a:latin typeface="Garamond" panose="02020404030301010803" pitchFamily="18" charset="0"/>
              </a:rPr>
              <a:t>∧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3813" y="4416732"/>
            <a:ext cx="2847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¬</a:t>
            </a:r>
            <a:r>
              <a:rPr lang="es-ES_tradnl" sz="22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race</a:t>
            </a:r>
            <a:r>
              <a:rPr lang="es-ES_tradnl" sz="2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(x2, x1) </a:t>
            </a:r>
            <a:r>
              <a:rPr lang="es-ES_tradnl" sz="2200" b="1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weight</a:t>
            </a:r>
            <a:r>
              <a:rPr lang="es-ES_tradnl" sz="2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25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1850" y="2431168"/>
            <a:ext cx="7602578" cy="337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2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76"/>
    </mc:Choice>
    <mc:Fallback xmlns="">
      <p:transition xmlns:p14="http://schemas.microsoft.com/office/powerpoint/2010/main" spd="slow" advTm="1206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/>
      <p:bldP spid="8" grpId="0"/>
      <p:bldP spid="9" grpId="0"/>
      <p:bldP spid="10" grpId="0"/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Engine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29580" y="2657100"/>
            <a:ext cx="1481712" cy="1220307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67"/>
    </mc:Choice>
    <mc:Fallback xmlns="">
      <p:transition xmlns:p14="http://schemas.microsoft.com/office/powerpoint/2010/main" spd="slow" advTm="183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Learning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11442" y="2479875"/>
            <a:ext cx="635019" cy="7287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36" y="1487171"/>
            <a:ext cx="89283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Learn rule weights such that the probability </a:t>
            </a:r>
          </a:p>
          <a:p>
            <a:pPr algn="ctr"/>
            <a:r>
              <a:rPr lang="en-US" sz="2600" dirty="0" smtClean="0"/>
              <a:t>of the training data is maximized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77552" y="3133811"/>
            <a:ext cx="906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Perform gradient descent</a:t>
            </a:r>
          </a:p>
          <a:p>
            <a:pPr algn="ctr"/>
            <a:r>
              <a:rPr lang="en-US" sz="2200" dirty="0" smtClean="0"/>
              <a:t>[</a:t>
            </a:r>
            <a:r>
              <a:rPr lang="en-US" sz="2200" dirty="0" err="1" smtClean="0"/>
              <a:t>Singla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Domingos</a:t>
            </a:r>
            <a:r>
              <a:rPr lang="en-US" sz="2200" dirty="0" smtClean="0"/>
              <a:t>, AAAI’05]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9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6"/>
    </mc:Choice>
    <mc:Fallback xmlns="">
      <p:transition xmlns:p14="http://schemas.microsoft.com/office/powerpoint/2010/main" spd="slow" advTm="169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</a:t>
            </a:r>
            <a:r>
              <a:rPr lang="en-US" dirty="0" smtClean="0"/>
              <a:t>ll Together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876" y="2934122"/>
            <a:ext cx="1181100" cy="67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715" y="2896022"/>
            <a:ext cx="11684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432" y="2934121"/>
            <a:ext cx="11684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12" y="2896035"/>
            <a:ext cx="11049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3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94"/>
    </mc:Choice>
    <mc:Fallback>
      <p:transition xmlns:p14="http://schemas.microsoft.com/office/powerpoint/2010/main" spd="slow" advTm="262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RQ1:</a:t>
            </a:r>
            <a:r>
              <a:rPr lang="en-US" dirty="0" smtClean="0"/>
              <a:t> Does user feedback help in improving analysis precision?</a:t>
            </a:r>
          </a:p>
          <a:p>
            <a:endParaRPr lang="en-US" sz="2000" dirty="0" smtClean="0"/>
          </a:p>
          <a:p>
            <a:r>
              <a:rPr lang="en-US" b="1" dirty="0" smtClean="0"/>
              <a:t>RQ2: </a:t>
            </a:r>
            <a:r>
              <a:rPr lang="en-US" dirty="0" smtClean="0"/>
              <a:t>How much feedback is needed and does the amount of feedback affect the precision?</a:t>
            </a:r>
          </a:p>
          <a:p>
            <a:endParaRPr lang="en-US" sz="2000" dirty="0"/>
          </a:p>
          <a:p>
            <a:r>
              <a:rPr lang="en-US" b="1" dirty="0" smtClean="0"/>
              <a:t>RQ3: </a:t>
            </a:r>
            <a:r>
              <a:rPr lang="en-US" dirty="0" smtClean="0"/>
              <a:t>How </a:t>
            </a:r>
            <a:r>
              <a:rPr lang="en-US" dirty="0"/>
              <a:t>feasible is it for users to inspect analysis </a:t>
            </a:r>
            <a:r>
              <a:rPr lang="en-US" dirty="0" smtClean="0"/>
              <a:t>output </a:t>
            </a:r>
            <a:r>
              <a:rPr lang="en-US" dirty="0"/>
              <a:t>and provide useful </a:t>
            </a:r>
            <a:r>
              <a:rPr lang="en-US" dirty="0" smtClean="0"/>
              <a:t>feedback?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3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2"/>
    </mc:Choice>
    <mc:Fallback xmlns="">
      <p:transition xmlns:p14="http://schemas.microsoft.com/office/powerpoint/2010/main" spd="slow" advTm="263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Study:</a:t>
            </a:r>
          </a:p>
          <a:p>
            <a:pPr lvl="1"/>
            <a:r>
              <a:rPr lang="en-US" sz="2400" b="1" dirty="0" smtClean="0">
                <a:solidFill>
                  <a:srgbClr val="800000"/>
                </a:solidFill>
              </a:rPr>
              <a:t>Analyses:</a:t>
            </a:r>
            <a:r>
              <a:rPr lang="en-US" sz="2400" dirty="0" smtClean="0"/>
              <a:t> (1) Pointer analysis,  (2) </a:t>
            </a:r>
            <a:r>
              <a:rPr lang="en-US" sz="2400" dirty="0" err="1" smtClean="0"/>
              <a:t>Datarace</a:t>
            </a:r>
            <a:r>
              <a:rPr lang="en-US" sz="2400" dirty="0" smtClean="0"/>
              <a:t> analysis</a:t>
            </a:r>
          </a:p>
          <a:p>
            <a:pPr lvl="1"/>
            <a:r>
              <a:rPr lang="en-US" sz="2400" b="1" dirty="0">
                <a:solidFill>
                  <a:srgbClr val="800000"/>
                </a:solidFill>
              </a:rPr>
              <a:t>Benchmarks:</a:t>
            </a:r>
            <a:r>
              <a:rPr lang="en-US" sz="2400" dirty="0"/>
              <a:t> 7 Java programs (130-200 KLOC each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>
                <a:solidFill>
                  <a:srgbClr val="800000"/>
                </a:solidFill>
              </a:rPr>
              <a:t>Feedback:</a:t>
            </a:r>
            <a:r>
              <a:rPr lang="en-US" sz="2400" dirty="0" smtClean="0"/>
              <a:t> Automated </a:t>
            </a:r>
            <a:r>
              <a:rPr lang="en-US" sz="2000" dirty="0" smtClean="0"/>
              <a:t>[Zhang </a:t>
            </a:r>
            <a:r>
              <a:rPr lang="en-US" sz="2000" dirty="0" err="1" smtClean="0"/>
              <a:t>et.al</a:t>
            </a:r>
            <a:r>
              <a:rPr lang="en-US" sz="2000" dirty="0" smtClean="0"/>
              <a:t>, PLDI’14]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User Study:</a:t>
            </a:r>
          </a:p>
          <a:p>
            <a:pPr lvl="1"/>
            <a:r>
              <a:rPr lang="en-US" sz="2400" b="1" dirty="0">
                <a:solidFill>
                  <a:srgbClr val="800000"/>
                </a:solidFill>
              </a:rPr>
              <a:t>Analyses</a:t>
            </a:r>
            <a:r>
              <a:rPr lang="en-US" sz="2400" b="1" dirty="0" smtClean="0">
                <a:solidFill>
                  <a:srgbClr val="800000"/>
                </a:solidFill>
              </a:rPr>
              <a:t>:</a:t>
            </a:r>
            <a:r>
              <a:rPr lang="en-US" sz="2400" dirty="0" smtClean="0"/>
              <a:t> Information flow analysis</a:t>
            </a:r>
          </a:p>
          <a:p>
            <a:pPr lvl="1"/>
            <a:r>
              <a:rPr lang="en-US" sz="2400" b="1" dirty="0">
                <a:solidFill>
                  <a:srgbClr val="800000"/>
                </a:solidFill>
              </a:rPr>
              <a:t>Benchmarks</a:t>
            </a:r>
            <a:r>
              <a:rPr lang="en-US" sz="2400" b="1" dirty="0" smtClean="0">
                <a:solidFill>
                  <a:srgbClr val="800000"/>
                </a:solidFill>
              </a:rPr>
              <a:t>:</a:t>
            </a:r>
            <a:r>
              <a:rPr lang="en-US" sz="2400" dirty="0" smtClean="0"/>
              <a:t> 3 security micro-benchmarks</a:t>
            </a:r>
          </a:p>
          <a:p>
            <a:pPr lvl="1"/>
            <a:r>
              <a:rPr lang="en-US" sz="2400" b="1" dirty="0">
                <a:solidFill>
                  <a:srgbClr val="800000"/>
                </a:solidFill>
              </a:rPr>
              <a:t>Feedback</a:t>
            </a:r>
            <a:r>
              <a:rPr lang="en-US" sz="2400" b="1" dirty="0" smtClean="0">
                <a:solidFill>
                  <a:srgbClr val="800000"/>
                </a:solidFill>
              </a:rPr>
              <a:t>:</a:t>
            </a:r>
            <a:r>
              <a:rPr lang="en-US" sz="2400" dirty="0" smtClean="0"/>
              <a:t> 9 users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9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30"/>
    </mc:Choice>
    <mc:Fallback xmlns="">
      <p:transition xmlns:p14="http://schemas.microsoft.com/office/powerpoint/2010/main" spd="slow" advTm="660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Characteristics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8695584"/>
              </p:ext>
            </p:extLst>
          </p:nvPr>
        </p:nvGraphicFramePr>
        <p:xfrm>
          <a:off x="571972" y="1413407"/>
          <a:ext cx="734227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894"/>
                <a:gridCol w="1245996"/>
                <a:gridCol w="1547446"/>
                <a:gridCol w="1708220"/>
                <a:gridCol w="1396721"/>
              </a:tblGrid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bytecode</a:t>
                      </a:r>
                      <a:r>
                        <a:rPr lang="en-US" sz="2000" dirty="0" smtClean="0"/>
                        <a:t>(KB)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KLOC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antlr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2.3K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131</a:t>
                      </a:r>
                      <a:endParaRPr lang="en-US" sz="20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avrora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6.2K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193</a:t>
                      </a:r>
                      <a:endParaRPr lang="en-US" sz="20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ftp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hedc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153</a:t>
                      </a:r>
                      <a:endParaRPr lang="en-US" sz="20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luindex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190</a:t>
                      </a:r>
                      <a:endParaRPr lang="en-US" sz="20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lusearch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3.9K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weblech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576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3.3K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208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194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secbench1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secbench2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secbench3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4.2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Up Arrow 1"/>
          <p:cNvSpPr/>
          <p:nvPr/>
        </p:nvSpPr>
        <p:spPr>
          <a:xfrm>
            <a:off x="7890208" y="1764944"/>
            <a:ext cx="1159720" cy="2757312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rtlCol="0" anchor="ctr"/>
          <a:lstStyle/>
          <a:p>
            <a:pPr algn="ctr"/>
            <a:endParaRPr lang="en-US" sz="2800" dirty="0"/>
          </a:p>
        </p:txBody>
      </p:sp>
      <p:sp>
        <p:nvSpPr>
          <p:cNvPr id="3" name="Down Arrow 2"/>
          <p:cNvSpPr/>
          <p:nvPr/>
        </p:nvSpPr>
        <p:spPr>
          <a:xfrm>
            <a:off x="7891272" y="4624468"/>
            <a:ext cx="1161288" cy="1150689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940212" y="2892117"/>
            <a:ext cx="100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Control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Study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026953" y="4587339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User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Study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6"/>
    </mc:Choice>
    <mc:Fallback xmlns="">
      <p:transition xmlns:p14="http://schemas.microsoft.com/office/powerpoint/2010/main" spd="slow" advTm="178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</a:t>
            </a:r>
            <a:r>
              <a:rPr lang="en-US" dirty="0" smtClean="0"/>
              <a:t>Results: Pointer </a:t>
            </a:r>
            <a:r>
              <a:rPr lang="en-US" dirty="0"/>
              <a:t>Analysis</a:t>
            </a:r>
          </a:p>
        </p:txBody>
      </p:sp>
      <p:pic>
        <p:nvPicPr>
          <p:cNvPr id="6" name="Picture 5" descr="precision_polysi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3" y="1347604"/>
            <a:ext cx="8116420" cy="43906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60587" y="1255922"/>
            <a:ext cx="886289" cy="451136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3" name="Rectangular Callout 42"/>
          <p:cNvSpPr/>
          <p:nvPr/>
        </p:nvSpPr>
        <p:spPr>
          <a:xfrm>
            <a:off x="3257753" y="1681429"/>
            <a:ext cx="649224" cy="462110"/>
          </a:xfrm>
          <a:prstGeom prst="wedgeRectCallout">
            <a:avLst>
              <a:gd name="adj1" fmla="val -177063"/>
              <a:gd name="adj2" fmla="val 288846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5%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3250875" y="1679289"/>
            <a:ext cx="705454" cy="462110"/>
          </a:xfrm>
          <a:prstGeom prst="wedgeRectCallout">
            <a:avLst>
              <a:gd name="adj1" fmla="val -140706"/>
              <a:gd name="adj2" fmla="val 27358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10%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3258135" y="1686549"/>
            <a:ext cx="705454" cy="462110"/>
          </a:xfrm>
          <a:prstGeom prst="wedgeRectCallout">
            <a:avLst>
              <a:gd name="adj1" fmla="val -121846"/>
              <a:gd name="adj2" fmla="val 265728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15%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3253300" y="1681714"/>
            <a:ext cx="705454" cy="462110"/>
          </a:xfrm>
          <a:prstGeom prst="wedgeRectCallout">
            <a:avLst>
              <a:gd name="adj1" fmla="val -94414"/>
              <a:gd name="adj2" fmla="val 25002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20%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2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7"/>
    </mc:Choice>
    <mc:Fallback xmlns="">
      <p:transition xmlns:p14="http://schemas.microsoft.com/office/powerpoint/2010/main" spd="slow" advTm="1165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3" animBg="1"/>
      <p:bldP spid="46" grpId="0" animBg="1"/>
      <p:bldP spid="4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</a:t>
            </a:r>
            <a:r>
              <a:rPr lang="en-US" dirty="0" smtClean="0"/>
              <a:t>Results: </a:t>
            </a:r>
            <a:r>
              <a:rPr lang="en-US" dirty="0" err="1" smtClean="0"/>
              <a:t>Datarace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6" name="Picture 5" descr="precision_datara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5" y="1344168"/>
            <a:ext cx="8119622" cy="439424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3606" y="2738346"/>
            <a:ext cx="8162977" cy="1244024"/>
          </a:xfrm>
          <a:prstGeom prst="roundRect">
            <a:avLst/>
          </a:prstGeom>
          <a:solidFill>
            <a:srgbClr val="00AAE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RQ1, RQ2: </a:t>
            </a:r>
            <a:r>
              <a:rPr lang="en-US" sz="2400" b="1" dirty="0" smtClean="0"/>
              <a:t>With only up to 20% feedback, 70% of the false positives are eliminated and 98% of true positives retained.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7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86"/>
    </mc:Choice>
    <mc:Fallback xmlns="">
      <p:transition xmlns:p14="http://schemas.microsoft.com/office/powerpoint/2010/main" spd="slow" advTm="292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rustration-cartoon-78836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09" y="1709067"/>
            <a:ext cx="1167698" cy="1686069"/>
          </a:xfrm>
          <a:prstGeom prst="rect">
            <a:avLst/>
          </a:prstGeom>
        </p:spPr>
      </p:pic>
      <p:pic>
        <p:nvPicPr>
          <p:cNvPr id="25" name="Picture 24" descr="scient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91" y="1997650"/>
            <a:ext cx="1446554" cy="14465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76062" y="3488012"/>
            <a:ext cx="151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Analysis User 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58" y="1883614"/>
            <a:ext cx="691996" cy="8954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58" y="1959813"/>
            <a:ext cx="701036" cy="9073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57" y="203601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57" y="211221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57" y="218841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57" y="226461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57" y="234081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77" y="240860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2" y="2484803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88" y="2547348"/>
            <a:ext cx="706788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87" y="2623548"/>
            <a:ext cx="707199" cy="915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2890476" y="2440420"/>
            <a:ext cx="1650710" cy="4847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False_Alarms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47" y="2017188"/>
            <a:ext cx="1269446" cy="12694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79508" y="1329181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Bug Reports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33" name="Document 32"/>
          <p:cNvSpPr/>
          <p:nvPr/>
        </p:nvSpPr>
        <p:spPr>
          <a:xfrm>
            <a:off x="970855" y="1907116"/>
            <a:ext cx="1521970" cy="1764490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Program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Analysis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739" y="4044976"/>
            <a:ext cx="8445282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</a:t>
            </a:r>
            <a:r>
              <a:rPr lang="en-US" sz="2800" dirty="0" smtClean="0"/>
              <a:t>People </a:t>
            </a:r>
            <a:r>
              <a:rPr lang="en-US" sz="2800" dirty="0"/>
              <a:t>ignore the </a:t>
            </a:r>
            <a:r>
              <a:rPr lang="en-US" sz="2800" dirty="0" smtClean="0"/>
              <a:t>tool if more than </a:t>
            </a:r>
          </a:p>
          <a:p>
            <a:pPr algn="ctr">
              <a:lnSpc>
                <a:spcPct val="60000"/>
              </a:lnSpc>
            </a:pPr>
            <a:r>
              <a:rPr lang="en-US" sz="2800" dirty="0" smtClean="0"/>
              <a:t>     30% false positives are reported …</a:t>
            </a:r>
            <a:r>
              <a:rPr lang="en-US" sz="4400" dirty="0" smtClean="0"/>
              <a:t>”</a:t>
            </a:r>
          </a:p>
          <a:p>
            <a:pPr algn="ctr"/>
            <a:r>
              <a:rPr lang="en-US" sz="2800" dirty="0" smtClean="0"/>
              <a:t>                      [</a:t>
            </a:r>
            <a:r>
              <a:rPr lang="en-US" sz="2800" dirty="0" err="1" smtClean="0"/>
              <a:t>Coverity</a:t>
            </a:r>
            <a:r>
              <a:rPr lang="en-US" sz="2800" dirty="0" smtClean="0"/>
              <a:t>, CACM’10]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16005" y="3903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1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1"/>
    </mc:Choice>
    <mc:Fallback xmlns="">
      <p:transition xmlns:p14="http://schemas.microsoft.com/office/powerpoint/2010/main" spd="slow" advTm="314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</a:t>
            </a:r>
            <a:r>
              <a:rPr lang="en-US" dirty="0" smtClean="0"/>
              <a:t>Results: User </a:t>
            </a:r>
            <a:r>
              <a:rPr lang="en-US" dirty="0"/>
              <a:t>Study</a:t>
            </a:r>
          </a:p>
        </p:txBody>
      </p:sp>
      <p:pic>
        <p:nvPicPr>
          <p:cNvPr id="5" name="Picture 4" descr="precision_userstud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2" y="1344168"/>
            <a:ext cx="8146764" cy="434214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3112193" y="1658197"/>
            <a:ext cx="909344" cy="462110"/>
          </a:xfrm>
          <a:prstGeom prst="wedgeRectCallout">
            <a:avLst>
              <a:gd name="adj1" fmla="val -132437"/>
              <a:gd name="adj2" fmla="val 201678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User 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111726" y="1657743"/>
            <a:ext cx="909344" cy="462110"/>
          </a:xfrm>
          <a:prstGeom prst="wedgeRectCallout">
            <a:avLst>
              <a:gd name="adj1" fmla="val -107868"/>
              <a:gd name="adj2" fmla="val 166055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User 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111259" y="1657289"/>
            <a:ext cx="909344" cy="462110"/>
          </a:xfrm>
          <a:prstGeom prst="wedgeRectCallout">
            <a:avLst>
              <a:gd name="adj1" fmla="val -96230"/>
              <a:gd name="adj2" fmla="val 216945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…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110792" y="1656835"/>
            <a:ext cx="909344" cy="462110"/>
          </a:xfrm>
          <a:prstGeom prst="wedgeRectCallout">
            <a:avLst>
              <a:gd name="adj1" fmla="val -39333"/>
              <a:gd name="adj2" fmla="val 216945"/>
            </a:avLst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User 6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7784" y="2738346"/>
            <a:ext cx="8165592" cy="1244024"/>
          </a:xfrm>
          <a:prstGeom prst="roundRect">
            <a:avLst/>
          </a:prstGeom>
          <a:solidFill>
            <a:srgbClr val="00AAE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RQ3:</a:t>
            </a:r>
            <a:r>
              <a:rPr lang="en-US" sz="2400" b="1" dirty="0" smtClean="0"/>
              <a:t> Users </a:t>
            </a:r>
            <a:r>
              <a:rPr lang="en-US" sz="2400" b="1" dirty="0"/>
              <a:t>only need 8 minutes on average to provide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useful feedback </a:t>
            </a:r>
            <a:r>
              <a:rPr lang="en-US" sz="2400" b="1" dirty="0"/>
              <a:t>that improves </a:t>
            </a:r>
            <a:r>
              <a:rPr lang="en-US" sz="2400" b="1" dirty="0" smtClean="0"/>
              <a:t>analysis </a:t>
            </a:r>
            <a:r>
              <a:rPr lang="en-US" sz="2400" b="1" dirty="0"/>
              <a:t>precision  </a:t>
            </a:r>
          </a:p>
          <a:p>
            <a:pPr algn="ctr"/>
            <a:r>
              <a:rPr lang="en-US" sz="2400" b="1" dirty="0" smtClean="0"/>
              <a:t>showing </a:t>
            </a:r>
            <a:r>
              <a:rPr lang="en-US" sz="2400" b="1" dirty="0"/>
              <a:t>feasibility of </a:t>
            </a:r>
            <a:r>
              <a:rPr lang="en-US" sz="2400" b="1" dirty="0" smtClean="0"/>
              <a:t>approach.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8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58"/>
    </mc:Choice>
    <mc:Fallback xmlns="">
      <p:transition xmlns:p14="http://schemas.microsoft.com/office/powerpoint/2010/main" spd="slow" advTm="713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91379" y="1362464"/>
            <a:ext cx="8521427" cy="4708136"/>
          </a:xfrm>
        </p:spPr>
        <p:txBody>
          <a:bodyPr>
            <a:normAutofit/>
          </a:bodyPr>
          <a:lstStyle/>
          <a:p>
            <a:r>
              <a:rPr lang="en-US" dirty="0" smtClean="0"/>
              <a:t>Approximations are a necessary evil in program analysis</a:t>
            </a:r>
            <a:endParaRPr lang="en-US" dirty="0"/>
          </a:p>
          <a:p>
            <a:endParaRPr lang="en-US" sz="2000" dirty="0"/>
          </a:p>
          <a:p>
            <a:r>
              <a:rPr lang="en-US" dirty="0" smtClean="0"/>
              <a:t>Our contributions:</a:t>
            </a:r>
          </a:p>
          <a:p>
            <a:pPr lvl="1"/>
            <a:r>
              <a:rPr lang="en-US" b="1" dirty="0" smtClean="0"/>
              <a:t>Paradigm:</a:t>
            </a:r>
            <a:r>
              <a:rPr lang="en-US" dirty="0" smtClean="0"/>
              <a:t> Incorporate user feedback to guide approximations</a:t>
            </a:r>
          </a:p>
          <a:p>
            <a:pPr lvl="1"/>
            <a:r>
              <a:rPr lang="en-US" b="1" dirty="0" smtClean="0"/>
              <a:t>Method: </a:t>
            </a:r>
            <a:r>
              <a:rPr lang="en-US" dirty="0" err="1" smtClean="0"/>
              <a:t>Datalog</a:t>
            </a:r>
            <a:r>
              <a:rPr lang="en-US" dirty="0" smtClean="0"/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MLN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MaxSAT</a:t>
            </a:r>
            <a:endParaRPr lang="en-US" dirty="0" smtClean="0"/>
          </a:p>
          <a:p>
            <a:pPr lvl="1"/>
            <a:r>
              <a:rPr lang="en-US" b="1" dirty="0" smtClean="0"/>
              <a:t>Results:</a:t>
            </a:r>
            <a:r>
              <a:rPr lang="en-US" dirty="0" smtClean="0"/>
              <a:t> Eliminates most false positives (~70%) at the cost of introducing few false negatives (~2%) with limited feedback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Systematically combining program analysis and machine learning techniques with human intelligence is the future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0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2"/>
    </mc:Choice>
    <mc:Fallback xmlns="">
      <p:transition xmlns:p14="http://schemas.microsoft.com/office/powerpoint/2010/main" spd="slow" advTm="531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7287" y="1269934"/>
            <a:ext cx="6664452" cy="11700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Key Idea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1980" y="1344248"/>
            <a:ext cx="74350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Calibri"/>
              </a:rPr>
              <a:t>Shift decisions about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  <a:cs typeface="Calibri"/>
              </a:rPr>
              <a:t>usefulness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Calibri"/>
              </a:rPr>
              <a:t> of results </a:t>
            </a:r>
          </a:p>
          <a:p>
            <a:pPr lvl="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  <a:cs typeface="Calibri"/>
              </a:rPr>
              <a:t>analysis writers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  <a:cs typeface="Calibri"/>
              </a:rPr>
              <a:t>analysis users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69919" y="3422335"/>
            <a:ext cx="2249027" cy="4847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18917" y="2830940"/>
            <a:ext cx="1900051" cy="62100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Approximations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168" y="4326632"/>
            <a:ext cx="16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Analysis Writer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5444876" y="3419615"/>
            <a:ext cx="2204260" cy="4847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12456" y="4318151"/>
            <a:ext cx="14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Analysis User</a:t>
            </a:r>
          </a:p>
        </p:txBody>
      </p:sp>
      <p:sp>
        <p:nvSpPr>
          <p:cNvPr id="21" name="Oval 20"/>
          <p:cNvSpPr/>
          <p:nvPr/>
        </p:nvSpPr>
        <p:spPr>
          <a:xfrm>
            <a:off x="5629592" y="2808830"/>
            <a:ext cx="1900051" cy="62100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Feedback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2" name="Document 21"/>
          <p:cNvSpPr/>
          <p:nvPr/>
        </p:nvSpPr>
        <p:spPr>
          <a:xfrm>
            <a:off x="3867969" y="2918195"/>
            <a:ext cx="1521970" cy="1764490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Program</a:t>
            </a: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Analysis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4" name="Picture 23" descr="scient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29" y="3031557"/>
            <a:ext cx="1263817" cy="126381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" y="2990088"/>
            <a:ext cx="1371600" cy="137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1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3"/>
    </mc:Choice>
    <mc:Fallback xmlns="">
      <p:transition xmlns:p14="http://schemas.microsoft.com/office/powerpoint/2010/main" spd="slow" advTm="277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7891" y="1697675"/>
            <a:ext cx="3957011" cy="420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public </a:t>
            </a:r>
            <a:r>
              <a:rPr lang="en-US" sz="1800" dirty="0"/>
              <a:t>class </a:t>
            </a:r>
            <a:r>
              <a:rPr lang="en-US" sz="1800" dirty="0" err="1"/>
              <a:t>RequestHandler</a:t>
            </a:r>
            <a:r>
              <a:rPr lang="en-US" sz="1800" dirty="0"/>
              <a:t> {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2</a:t>
            </a:r>
            <a:r>
              <a:rPr lang="en-US" sz="1800" dirty="0" smtClean="0"/>
              <a:t>     </a:t>
            </a:r>
            <a:r>
              <a:rPr lang="en-US" sz="1800" dirty="0" err="1" smtClean="0"/>
              <a:t>FtpRequestImpl</a:t>
            </a:r>
            <a:r>
              <a:rPr lang="en-US" sz="1800" dirty="0" smtClean="0"/>
              <a:t> request;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3</a:t>
            </a:r>
            <a:r>
              <a:rPr lang="en-US" sz="1800" dirty="0" smtClean="0"/>
              <a:t>     </a:t>
            </a:r>
            <a:r>
              <a:rPr lang="en-US" sz="1800" dirty="0" err="1" smtClean="0"/>
              <a:t>FtpWriter</a:t>
            </a:r>
            <a:r>
              <a:rPr lang="en-US" sz="1800" dirty="0" smtClean="0"/>
              <a:t> writer;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4</a:t>
            </a:r>
            <a:r>
              <a:rPr lang="en-US" sz="1800" dirty="0" smtClean="0"/>
              <a:t>     </a:t>
            </a:r>
            <a:r>
              <a:rPr lang="en-US" sz="1800" dirty="0" err="1" smtClean="0"/>
              <a:t>BufferedReader</a:t>
            </a:r>
            <a:r>
              <a:rPr lang="en-US" sz="1800" dirty="0" smtClean="0"/>
              <a:t> reader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5</a:t>
            </a:r>
            <a:r>
              <a:rPr lang="en-US" sz="1800" dirty="0" smtClean="0"/>
              <a:t>     </a:t>
            </a:r>
            <a:r>
              <a:rPr lang="en-US" sz="1800" dirty="0"/>
              <a:t>Socket </a:t>
            </a:r>
            <a:r>
              <a:rPr lang="en-US" sz="1800" dirty="0" err="1" smtClean="0"/>
              <a:t>controlSocket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6</a:t>
            </a:r>
            <a:r>
              <a:rPr lang="en-US" sz="1800" dirty="0" smtClean="0"/>
              <a:t>     </a:t>
            </a:r>
            <a:r>
              <a:rPr lang="en-US" sz="1800" dirty="0" err="1" smtClean="0"/>
              <a:t>boolean</a:t>
            </a:r>
            <a:r>
              <a:rPr lang="en-US" sz="1800" dirty="0"/>
              <a:t> </a:t>
            </a:r>
            <a:r>
              <a:rPr lang="en-US" sz="1800" dirty="0" err="1" smtClean="0"/>
              <a:t>isConnectionClosed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7</a:t>
            </a:r>
            <a:r>
              <a:rPr lang="en-US" sz="1800" dirty="0" smtClean="0"/>
              <a:t>    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8</a:t>
            </a:r>
            <a:r>
              <a:rPr lang="en-US" sz="1800" dirty="0" smtClean="0">
                <a:solidFill>
                  <a:prstClr val="black"/>
                </a:solidFill>
              </a:rPr>
              <a:t>  public </a:t>
            </a:r>
            <a:r>
              <a:rPr lang="en-US" sz="1800" dirty="0">
                <a:solidFill>
                  <a:prstClr val="black"/>
                </a:solidFill>
              </a:rPr>
              <a:t>void </a:t>
            </a:r>
            <a:r>
              <a:rPr lang="en-US" sz="1800" dirty="0" err="1" smtClean="0">
                <a:solidFill>
                  <a:prstClr val="black"/>
                </a:solidFill>
              </a:rPr>
              <a:t>getRequest</a:t>
            </a:r>
            <a:r>
              <a:rPr lang="en-US" sz="1800" dirty="0" smtClean="0">
                <a:solidFill>
                  <a:prstClr val="black"/>
                </a:solidFill>
              </a:rPr>
              <a:t>( ) {</a:t>
            </a:r>
            <a:br>
              <a:rPr lang="en-US" sz="1800" dirty="0" smtClean="0">
                <a:solidFill>
                  <a:prstClr val="black"/>
                </a:solidFill>
              </a:rPr>
            </a:b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9FB8CD"/>
                </a:solidFill>
                <a:latin typeface="Courier New"/>
                <a:cs typeface="Courier New"/>
              </a:rPr>
              <a:t>10</a:t>
            </a:r>
            <a:r>
              <a:rPr lang="en-US" sz="1800" dirty="0" smtClean="0">
                <a:solidFill>
                  <a:prstClr val="black"/>
                </a:solidFill>
              </a:rPr>
              <a:t> } 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/>
              <a:t>Static </a:t>
            </a:r>
            <a:r>
              <a:rPr lang="en-US" dirty="0" err="1"/>
              <a:t>D</a:t>
            </a:r>
            <a:r>
              <a:rPr lang="en-US" dirty="0" err="1" smtClean="0"/>
              <a:t>atarace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7410" y="1622388"/>
            <a:ext cx="4553033" cy="447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11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public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void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close( )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{ 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12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synchronized (this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) {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13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if (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isConnectionClosed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) </a:t>
            </a:r>
            <a:endParaRPr lang="en-US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14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         return;</a:t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15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isConnectionClosed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= true;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16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}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en-US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en-US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21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reader.close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22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reader = null;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23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controlSocket.close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24</a:t>
            </a:r>
            <a:r>
              <a:rPr lang="en-US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controlSocket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= null;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rgbClr val="9FB8CD"/>
                </a:solidFill>
                <a:latin typeface="Courier New"/>
                <a:cs typeface="Courier New"/>
              </a:rPr>
              <a:t>25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}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8894" y="1162560"/>
            <a:ext cx="8229600" cy="47830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595959"/>
                </a:solidFill>
                <a:latin typeface="Chalkboard"/>
                <a:cs typeface="Chalkboard"/>
              </a:rPr>
              <a:t>Code snippet from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Apache FTP Server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42" y="4496475"/>
            <a:ext cx="295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         return request;     // </a:t>
            </a:r>
            <a:r>
              <a:rPr lang="en-US" b="1" dirty="0" smtClean="0">
                <a:solidFill>
                  <a:srgbClr val="000000"/>
                </a:solidFill>
              </a:rPr>
              <a:t>x0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3731" y="3355246"/>
            <a:ext cx="30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17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request.clear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     // 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x1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3732" y="3677798"/>
            <a:ext cx="310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18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request = null;     //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x2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3652" y="3970110"/>
            <a:ext cx="309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19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</a:rPr>
              <a:t>writer.close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();       //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3730" y="430798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FB8CD"/>
                </a:solidFill>
                <a:latin typeface="Courier New"/>
                <a:cs typeface="Courier New"/>
              </a:rPr>
              <a:t>20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       writer = null;       //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y2</a:t>
            </a:r>
            <a:endParaRPr lang="en-US" dirty="0"/>
          </a:p>
        </p:txBody>
      </p:sp>
      <p:cxnSp>
        <p:nvCxnSpPr>
          <p:cNvPr id="16" name="Straight Connector 15"/>
          <p:cNvCxnSpPr>
            <a:stCxn id="22" idx="3"/>
            <a:endCxn id="20" idx="1"/>
          </p:cNvCxnSpPr>
          <p:nvPr/>
        </p:nvCxnSpPr>
        <p:spPr>
          <a:xfrm flipV="1">
            <a:off x="3302996" y="3898625"/>
            <a:ext cx="1049674" cy="83173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4173" y="3914945"/>
            <a:ext cx="43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52670" y="374835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49966" y="344140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88118" y="4580082"/>
            <a:ext cx="3014878" cy="3005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>
            <a:stCxn id="21" idx="3"/>
            <a:endCxn id="20" idx="3"/>
          </p:cNvCxnSpPr>
          <p:nvPr/>
        </p:nvCxnSpPr>
        <p:spPr>
          <a:xfrm>
            <a:off x="7364844" y="3591675"/>
            <a:ext cx="2704" cy="306950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39338" y="3493562"/>
            <a:ext cx="4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49963" y="436010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347259" y="4053152"/>
            <a:ext cx="3014878" cy="3005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36" idx="3"/>
            <a:endCxn id="35" idx="3"/>
          </p:cNvCxnSpPr>
          <p:nvPr/>
        </p:nvCxnSpPr>
        <p:spPr>
          <a:xfrm>
            <a:off x="7362137" y="4203425"/>
            <a:ext cx="2704" cy="306950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36631" y="4130712"/>
            <a:ext cx="4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R3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359660" y="4954217"/>
            <a:ext cx="3014878" cy="290851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356956" y="4670628"/>
            <a:ext cx="3014878" cy="2769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/>
          <p:cNvCxnSpPr>
            <a:stCxn id="40" idx="3"/>
            <a:endCxn id="39" idx="3"/>
          </p:cNvCxnSpPr>
          <p:nvPr/>
        </p:nvCxnSpPr>
        <p:spPr>
          <a:xfrm>
            <a:off x="7371834" y="4809078"/>
            <a:ext cx="2704" cy="290565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46328" y="47227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R4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359658" y="5513808"/>
            <a:ext cx="3014878" cy="264484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6954" y="5252327"/>
            <a:ext cx="3014878" cy="257509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urved Connector 47"/>
          <p:cNvCxnSpPr>
            <a:stCxn id="47" idx="3"/>
            <a:endCxn id="46" idx="3"/>
          </p:cNvCxnSpPr>
          <p:nvPr/>
        </p:nvCxnSpPr>
        <p:spPr>
          <a:xfrm>
            <a:off x="7371832" y="5381082"/>
            <a:ext cx="2704" cy="264968"/>
          </a:xfrm>
          <a:prstGeom prst="curvedConnector3">
            <a:avLst>
              <a:gd name="adj1" fmla="val 8554142"/>
            </a:avLst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46326" y="5329887"/>
            <a:ext cx="4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R5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4342245" y="3748768"/>
            <a:ext cx="3014878" cy="3005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2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18"/>
    </mc:Choice>
    <mc:Fallback xmlns="">
      <p:transition xmlns:p14="http://schemas.microsoft.com/office/powerpoint/2010/main" spd="slow" advTm="1012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 animBg="1"/>
      <p:bldP spid="20" grpId="1" animBg="1"/>
      <p:bldP spid="21" grpId="1" animBg="1"/>
      <p:bldP spid="21" grpId="2" animBg="1"/>
      <p:bldP spid="22" grpId="0" animBg="1"/>
      <p:bldP spid="22" grpId="1" animBg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2" grpId="0"/>
      <p:bldP spid="42" grpId="1"/>
      <p:bldP spid="46" grpId="0" animBg="1"/>
      <p:bldP spid="47" grpId="0" animBg="1"/>
      <p:bldP spid="49" grpId="0"/>
      <p:bldP spid="43" grpId="4" animBg="1"/>
      <p:bldP spid="43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r>
              <a:rPr lang="en-US" dirty="0"/>
              <a:t>U</a:t>
            </a:r>
            <a:r>
              <a:rPr lang="en-US" dirty="0" smtClean="0"/>
              <a:t>ser Feedback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 descr="reports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64" y="1150688"/>
            <a:ext cx="6133283" cy="5045120"/>
          </a:xfrm>
          <a:prstGeom prst="rect">
            <a:avLst/>
          </a:prstGeom>
        </p:spPr>
      </p:pic>
      <p:pic>
        <p:nvPicPr>
          <p:cNvPr id="10" name="Picture 9" descr="reports2.pdf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79" y="1150677"/>
            <a:ext cx="6135624" cy="5047488"/>
          </a:xfrm>
          <a:prstGeom prst="rect">
            <a:avLst/>
          </a:prstGeom>
        </p:spPr>
      </p:pic>
      <p:pic>
        <p:nvPicPr>
          <p:cNvPr id="14" name="Picture 13" descr="reports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8" y="2811233"/>
            <a:ext cx="457200" cy="571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64"/>
    </mc:Choice>
    <mc:Fallback xmlns="">
      <p:transition xmlns:p14="http://schemas.microsoft.com/office/powerpoint/2010/main" spd="slow" advTm="362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402E-6 -1.38362E-6 L -0.10231 -0.0728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4" y="-3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U</a:t>
            </a:r>
            <a:r>
              <a:rPr lang="en-US" dirty="0" smtClean="0"/>
              <a:t>ser Feedback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reports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1152144"/>
            <a:ext cx="6129683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9"/>
    </mc:Choice>
    <mc:Fallback xmlns="">
      <p:transition xmlns:p14="http://schemas.microsoft.com/office/powerpoint/2010/main" spd="slow" advTm="293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System For User-Guided Analysis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86000"/>
            <a:ext cx="8674100" cy="2273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55" y="2285917"/>
            <a:ext cx="8674100" cy="228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286000"/>
            <a:ext cx="8674100" cy="2273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286000"/>
            <a:ext cx="8674100" cy="2273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2286000"/>
            <a:ext cx="8674100" cy="2273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2286000"/>
            <a:ext cx="8674100" cy="227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0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98"/>
    </mc:Choice>
    <mc:Fallback xmlns="">
      <p:transition xmlns:p14="http://schemas.microsoft.com/office/powerpoint/2010/main" spd="slow" advTm="719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ESEC/FSE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286000"/>
            <a:ext cx="8661400" cy="2273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318" y="2694456"/>
            <a:ext cx="1444363" cy="1170499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4"/>
    </mc:Choice>
    <mc:Fallback xmlns="">
      <p:transition xmlns:p14="http://schemas.microsoft.com/office/powerpoint/2010/main" spd="slow" advTm="113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5|8.5|5.8|12.5|2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5.3|1.6|3.3|3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2.3|19|4.3|6|12.2|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17.6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1.7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7|4.8|16.9|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5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|5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9|9|5.6|17.9|9|4.5|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48.7|39.3|1.6|1|1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7.8|1.2|0.3|4.3|18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2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5.6|36.6|7.8|1.3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.8|6.1|7.1|8.2|4.5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11.9|5.1|6.3|9.7|8.9|10.2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8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gan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legant" id="{4F5F41D9-9FFF-4ED8-9C7F-C1ACADA51854}" vid="{60351B06-E032-4235-A2F9-2C204A0F3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D355A42788143AE0FB0D22F302F2E" ma:contentTypeVersion="1" ma:contentTypeDescription="Create a new document." ma:contentTypeScope="" ma:versionID="31bce0da7b120c2ed0a0b0f7e09a2746">
  <xsd:schema xmlns:xsd="http://www.w3.org/2001/XMLSchema" xmlns:xs="http://www.w3.org/2001/XMLSchema" xmlns:p="http://schemas.microsoft.com/office/2006/metadata/properties" xmlns:ns3="645017dd-093d-4fe6-8749-94edcd17ab36" targetNamespace="http://schemas.microsoft.com/office/2006/metadata/properties" ma:root="true" ma:fieldsID="436f62787a1dbbb720be1912f308f81f" ns3:_="">
    <xsd:import namespace="645017dd-093d-4fe6-8749-94edcd17ab3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017dd-093d-4fe6-8749-94edcd17ab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621055-3A2D-42F9-B8D3-AEB84A18ED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6884DA-E94B-4DCE-9FF8-5930163FDDBC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645017dd-093d-4fe6-8749-94edcd17ab36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D6EF29-6828-4236-AFDE-D4CDBE69B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5017dd-093d-4fe6-8749-94edcd17a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46883</TotalTime>
  <Words>1146</Words>
  <Application>Microsoft Macintosh PowerPoint</Application>
  <PresentationFormat>On-screen Show (4:3)</PresentationFormat>
  <Paragraphs>372</Paragraphs>
  <Slides>31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elegant</vt:lpstr>
      <vt:lpstr>A User-Guided Approach to  Program Analysis</vt:lpstr>
      <vt:lpstr>Motivation</vt:lpstr>
      <vt:lpstr>Motivation</vt:lpstr>
      <vt:lpstr>Our Key Idea</vt:lpstr>
      <vt:lpstr>Example: Static Datarace Detection</vt:lpstr>
      <vt:lpstr>Before User Feedback</vt:lpstr>
      <vt:lpstr>After User Feedback</vt:lpstr>
      <vt:lpstr>Our System For User-Guided Analysis</vt:lpstr>
      <vt:lpstr>Logical Analysis</vt:lpstr>
      <vt:lpstr>Logical Datarace Analysis Using Datalog</vt:lpstr>
      <vt:lpstr>Why Datalog?</vt:lpstr>
      <vt:lpstr>Why Datalog?</vt:lpstr>
      <vt:lpstr>Probabilistic Analysis</vt:lpstr>
      <vt:lpstr>Datarace Analysis: Logical  Probabilistic</vt:lpstr>
      <vt:lpstr>A Semantics for Probabilistic Analysis</vt:lpstr>
      <vt:lpstr>Inference Engine</vt:lpstr>
      <vt:lpstr>Probabilistic Inference</vt:lpstr>
      <vt:lpstr>What is MaxSAT?</vt:lpstr>
      <vt:lpstr>Probabilistic Inference  MaxSAT</vt:lpstr>
      <vt:lpstr>Example: Static Datarace Detection</vt:lpstr>
      <vt:lpstr>How Does Online Phase Work?</vt:lpstr>
      <vt:lpstr>Learning Engine</vt:lpstr>
      <vt:lpstr>Weight Learning</vt:lpstr>
      <vt:lpstr>Putting It All Together</vt:lpstr>
      <vt:lpstr>Empirical Evaluation Questions</vt:lpstr>
      <vt:lpstr>Empirical Evaluation Setup</vt:lpstr>
      <vt:lpstr>Benchmarks Characteristics</vt:lpstr>
      <vt:lpstr>Precision Results: Pointer Analysis</vt:lpstr>
      <vt:lpstr>Precision Results: Datarace Analysis</vt:lpstr>
      <vt:lpstr>Precision Results: User Study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Abstraction Refinement for Program Analyses in Datalog</dc:title>
  <dc:creator>Zhang, Xin</dc:creator>
  <cp:lastModifiedBy>Ravi</cp:lastModifiedBy>
  <cp:revision>1409</cp:revision>
  <dcterms:created xsi:type="dcterms:W3CDTF">2015-06-03T15:41:47Z</dcterms:created>
  <dcterms:modified xsi:type="dcterms:W3CDTF">2015-09-09T14:18:42Z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0x010100F8ED355A42788143AE0FB0D22F302F2E</vt:lpwstr>
  </property>
  <property fmtid="{D5CDD505-2E9C-101B-9397-08002B2CF9AE}" pid="3" name="IsMyDocuments">
    <vt:bool>true</vt:bool>
  </property>
</Properties>
</file>